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3"/>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6858000" cx="12192000"/>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38fc2e9605_0_1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338fc2e9605_0_1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8fc2e9605_0_2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338fc2e9605_0_2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391b26a6ea_0_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391b26a6ea_0_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391b26a6ea_0_2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391b26a6ea_0_2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9a72d51d5_0_2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d9a72d51d5_0_2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39a555aab1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39a555aab1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d9a72d51d5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2d9a72d51d5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39a555aab1_0_4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339a555aab1_0_4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39a555aab1_0_5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339a555aab1_0_5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39a555aab1_0_6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339a555aab1_0_6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39a555aab1_0_7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339a555aab1_0_7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39a555aab1_1_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339a555aab1_1_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3a28685236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33a28685236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3a28685236_0_1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33a28685236_0_1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3a28685236_0_2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33a28685236_0_2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3a28685236_0_3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33a28685236_0_3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39a555aab1_0_8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339a555aab1_0_8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3c1d5576c5_1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33c1d5576c5_1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3c1d5576c5_1_1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33c1d5576c5_1_1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3c1d5576c5_1_2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33c1d5576c5_1_2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3c1d5576c5_1_5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33c1d5576c5_1_5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3c1d5576c5_1_4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33c1d5576c5_1_4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3c1d5576c5_1_6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33c1d5576c5_1_6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3c1d5576c5_1_8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33c1d5576c5_1_8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3c1d5576c5_1_9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33c1d5576c5_1_9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3c1d5576c5_1_11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33c1d5576c5_1_11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3c5e080a00_0_1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33c5e080a00_0_1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3c5e080a00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33c5e080a00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3c5e080a00_0_5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33c5e080a00_0_5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3c5e080a00_0_7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33c5e080a00_0_7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3c5e080a00_0_9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33c5e080a00_0_9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3c5e080a00_0_8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33c5e080a00_0_8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3c5e080a00_0_12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33c5e080a00_0_12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3c5e080a00_0_14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33c5e080a00_0_14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3c5e080a00_0_15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33c5e080a00_0_15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3c5e080a00_0_11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33c5e080a00_0_11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3c5e080a00_0_16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g33c5e080a00_0_16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8fc2e9605_0_5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38fc2e9605_0_5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3c5e080a00_0_19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33c5e080a00_0_19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3c5e080a00_0_20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g33c5e080a00_0_20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3c5e080a00_0_22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g33c5e080a00_0_22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3c5e080a00_0_23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g33c5e080a00_0_23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3c5e080a00_0_27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g33c5e080a00_0_27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3c5e080a00_0_28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33c5e080a00_0_28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9a72d51d5_0_6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d9a72d51d5_0_6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609480" y="273600"/>
            <a:ext cx="109724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 name="Google Shape;14;p2"/>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787878"/>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1pPr>
            <a:lvl2pPr indent="0" lvl="1"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2pPr>
            <a:lvl3pPr indent="0" lvl="2"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3pPr>
            <a:lvl4pPr indent="0" lvl="3"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4pPr>
            <a:lvl5pPr indent="0" lvl="4"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5pPr>
            <a:lvl6pPr indent="0" lvl="5"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6pPr>
            <a:lvl7pPr indent="0" lvl="6"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7pPr>
            <a:lvl8pPr indent="0" lvl="7"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8pPr>
            <a:lvl9pPr indent="0" lvl="8"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2"/>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4" type="twoObjOverTx">
  <p:cSld name="TWO_OBJECTS_OVER_TEXT">
    <p:spTree>
      <p:nvGrpSpPr>
        <p:cNvPr id="77" name="Shape 77"/>
        <p:cNvGrpSpPr/>
        <p:nvPr/>
      </p:nvGrpSpPr>
      <p:grpSpPr>
        <a:xfrm>
          <a:off x="0" y="0"/>
          <a:ext cx="0" cy="0"/>
          <a:chOff x="0" y="0"/>
          <a:chExt cx="0" cy="0"/>
        </a:xfrm>
      </p:grpSpPr>
      <p:sp>
        <p:nvSpPr>
          <p:cNvPr id="78" name="Google Shape;78;p12"/>
          <p:cNvSpPr txBox="1"/>
          <p:nvPr>
            <p:ph type="title"/>
          </p:nvPr>
        </p:nvSpPr>
        <p:spPr>
          <a:xfrm>
            <a:off x="609480" y="273600"/>
            <a:ext cx="109724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 name="Google Shape;80;p12"/>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 name="Google Shape;81;p12"/>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12"/>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787878"/>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1pPr>
            <a:lvl2pPr indent="0" lvl="1"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2pPr>
            <a:lvl3pPr indent="0" lvl="2"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3pPr>
            <a:lvl4pPr indent="0" lvl="3"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4pPr>
            <a:lvl5pPr indent="0" lvl="4"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5pPr>
            <a:lvl6pPr indent="0" lvl="5"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6pPr>
            <a:lvl7pPr indent="0" lvl="6"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7pPr>
            <a:lvl8pPr indent="0" lvl="7"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8pPr>
            <a:lvl9pPr indent="0" lvl="8"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4" type="blank">
  <p:cSld name="BLANK">
    <p:spTree>
      <p:nvGrpSpPr>
        <p:cNvPr id="23" name="Shape 23"/>
        <p:cNvGrpSpPr/>
        <p:nvPr/>
      </p:nvGrpSpPr>
      <p:grpSpPr>
        <a:xfrm>
          <a:off x="0" y="0"/>
          <a:ext cx="0" cy="0"/>
          <a:chOff x="0" y="0"/>
          <a:chExt cx="0" cy="0"/>
        </a:xfrm>
      </p:grpSpPr>
      <p:sp>
        <p:nvSpPr>
          <p:cNvPr id="24" name="Google Shape;24;p4"/>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787878"/>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1pPr>
            <a:lvl2pPr indent="0" lvl="1"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2pPr>
            <a:lvl3pPr indent="0" lvl="2"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3pPr>
            <a:lvl4pPr indent="0" lvl="3"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4pPr>
            <a:lvl5pPr indent="0" lvl="4"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5pPr>
            <a:lvl6pPr indent="0" lvl="5"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6pPr>
            <a:lvl7pPr indent="0" lvl="6"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7pPr>
            <a:lvl8pPr indent="0" lvl="7"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8pPr>
            <a:lvl9pPr indent="0" lvl="8"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4" type="txAndTwoObj">
  <p:cSld name="TEXT_AND_TWO_OBJECTS">
    <p:spTree>
      <p:nvGrpSpPr>
        <p:cNvPr id="27" name="Shape 27"/>
        <p:cNvGrpSpPr/>
        <p:nvPr/>
      </p:nvGrpSpPr>
      <p:grpSpPr>
        <a:xfrm>
          <a:off x="0" y="0"/>
          <a:ext cx="0" cy="0"/>
          <a:chOff x="0" y="0"/>
          <a:chExt cx="0" cy="0"/>
        </a:xfrm>
      </p:grpSpPr>
      <p:sp>
        <p:nvSpPr>
          <p:cNvPr id="28" name="Google Shape;28;p5"/>
          <p:cNvSpPr txBox="1"/>
          <p:nvPr>
            <p:ph type="title"/>
          </p:nvPr>
        </p:nvSpPr>
        <p:spPr>
          <a:xfrm>
            <a:off x="609480" y="273600"/>
            <a:ext cx="109724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5"/>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5"/>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5"/>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787878"/>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1pPr>
            <a:lvl2pPr indent="0" lvl="1"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2pPr>
            <a:lvl3pPr indent="0" lvl="2"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3pPr>
            <a:lvl4pPr indent="0" lvl="3"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4pPr>
            <a:lvl5pPr indent="0" lvl="4"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5pPr>
            <a:lvl6pPr indent="0" lvl="5"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6pPr>
            <a:lvl7pPr indent="0" lvl="6"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7pPr>
            <a:lvl8pPr indent="0" lvl="7"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8pPr>
            <a:lvl9pPr indent="0" lvl="8"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5"/>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4" type="twoObjAndTx">
  <p:cSld name="TWO_OBJECTS_AND_TEXT">
    <p:spTree>
      <p:nvGrpSpPr>
        <p:cNvPr id="35" name="Shape 35"/>
        <p:cNvGrpSpPr/>
        <p:nvPr/>
      </p:nvGrpSpPr>
      <p:grpSpPr>
        <a:xfrm>
          <a:off x="0" y="0"/>
          <a:ext cx="0" cy="0"/>
          <a:chOff x="0" y="0"/>
          <a:chExt cx="0" cy="0"/>
        </a:xfrm>
      </p:grpSpPr>
      <p:sp>
        <p:nvSpPr>
          <p:cNvPr id="36" name="Google Shape;36;p6"/>
          <p:cNvSpPr txBox="1"/>
          <p:nvPr>
            <p:ph type="title"/>
          </p:nvPr>
        </p:nvSpPr>
        <p:spPr>
          <a:xfrm>
            <a:off x="609480" y="273600"/>
            <a:ext cx="109724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6"/>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6"/>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6"/>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787878"/>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1pPr>
            <a:lvl2pPr indent="0" lvl="1"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2pPr>
            <a:lvl3pPr indent="0" lvl="2"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3pPr>
            <a:lvl4pPr indent="0" lvl="3"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4pPr>
            <a:lvl5pPr indent="0" lvl="4"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5pPr>
            <a:lvl6pPr indent="0" lvl="5"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6pPr>
            <a:lvl7pPr indent="0" lvl="6"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7pPr>
            <a:lvl8pPr indent="0" lvl="7"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8pPr>
            <a:lvl9pPr indent="0" lvl="8"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6"/>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4" type="titleOnly">
  <p:cSld name="TITLE_ONLY">
    <p:spTree>
      <p:nvGrpSpPr>
        <p:cNvPr id="43" name="Shape 43"/>
        <p:cNvGrpSpPr/>
        <p:nvPr/>
      </p:nvGrpSpPr>
      <p:grpSpPr>
        <a:xfrm>
          <a:off x="0" y="0"/>
          <a:ext cx="0" cy="0"/>
          <a:chOff x="0" y="0"/>
          <a:chExt cx="0" cy="0"/>
        </a:xfrm>
      </p:grpSpPr>
      <p:sp>
        <p:nvSpPr>
          <p:cNvPr id="44" name="Google Shape;44;p7"/>
          <p:cNvSpPr txBox="1"/>
          <p:nvPr>
            <p:ph type="title"/>
          </p:nvPr>
        </p:nvSpPr>
        <p:spPr>
          <a:xfrm>
            <a:off x="609480" y="273600"/>
            <a:ext cx="109724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787878"/>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1pPr>
            <a:lvl2pPr indent="0" lvl="1"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2pPr>
            <a:lvl3pPr indent="0" lvl="2"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3pPr>
            <a:lvl4pPr indent="0" lvl="3"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4pPr>
            <a:lvl5pPr indent="0" lvl="4"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5pPr>
            <a:lvl6pPr indent="0" lvl="5"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6pPr>
            <a:lvl7pPr indent="0" lvl="6"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7pPr>
            <a:lvl8pPr indent="0" lvl="7"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8pPr>
            <a:lvl9pPr indent="0" lvl="8"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7"/>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4" type="fourObj">
  <p:cSld name="FOUR_OBJECTS">
    <p:spTree>
      <p:nvGrpSpPr>
        <p:cNvPr id="48" name="Shape 48"/>
        <p:cNvGrpSpPr/>
        <p:nvPr/>
      </p:nvGrpSpPr>
      <p:grpSpPr>
        <a:xfrm>
          <a:off x="0" y="0"/>
          <a:ext cx="0" cy="0"/>
          <a:chOff x="0" y="0"/>
          <a:chExt cx="0" cy="0"/>
        </a:xfrm>
      </p:grpSpPr>
      <p:sp>
        <p:nvSpPr>
          <p:cNvPr id="49" name="Google Shape;49;p8"/>
          <p:cNvSpPr txBox="1"/>
          <p:nvPr>
            <p:ph type="title"/>
          </p:nvPr>
        </p:nvSpPr>
        <p:spPr>
          <a:xfrm>
            <a:off x="609480" y="273600"/>
            <a:ext cx="109724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8"/>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8"/>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8"/>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8"/>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787878"/>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1pPr>
            <a:lvl2pPr indent="0" lvl="1"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2pPr>
            <a:lvl3pPr indent="0" lvl="2"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3pPr>
            <a:lvl4pPr indent="0" lvl="3"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4pPr>
            <a:lvl5pPr indent="0" lvl="4"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5pPr>
            <a:lvl6pPr indent="0" lvl="5"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6pPr>
            <a:lvl7pPr indent="0" lvl="6"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7pPr>
            <a:lvl8pPr indent="0" lvl="7"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8pPr>
            <a:lvl9pPr indent="0" lvl="8"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8"/>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4" type="tx">
  <p:cSld name="TITLE_AND_BODY">
    <p:spTree>
      <p:nvGrpSpPr>
        <p:cNvPr id="57" name="Shape 57"/>
        <p:cNvGrpSpPr/>
        <p:nvPr/>
      </p:nvGrpSpPr>
      <p:grpSpPr>
        <a:xfrm>
          <a:off x="0" y="0"/>
          <a:ext cx="0" cy="0"/>
          <a:chOff x="0" y="0"/>
          <a:chExt cx="0" cy="0"/>
        </a:xfrm>
      </p:grpSpPr>
      <p:sp>
        <p:nvSpPr>
          <p:cNvPr id="58" name="Google Shape;58;p9"/>
          <p:cNvSpPr txBox="1"/>
          <p:nvPr>
            <p:ph type="title"/>
          </p:nvPr>
        </p:nvSpPr>
        <p:spPr>
          <a:xfrm>
            <a:off x="609480" y="273600"/>
            <a:ext cx="109724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9"/>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787878"/>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1pPr>
            <a:lvl2pPr indent="0" lvl="1"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2pPr>
            <a:lvl3pPr indent="0" lvl="2"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3pPr>
            <a:lvl4pPr indent="0" lvl="3"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4pPr>
            <a:lvl5pPr indent="0" lvl="4"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5pPr>
            <a:lvl6pPr indent="0" lvl="5"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6pPr>
            <a:lvl7pPr indent="0" lvl="6"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7pPr>
            <a:lvl8pPr indent="0" lvl="7"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8pPr>
            <a:lvl9pPr indent="0" lvl="8"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9"/>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4" type="objOverTx">
  <p:cSld name="OBJECT_OVER_TEXT">
    <p:spTree>
      <p:nvGrpSpPr>
        <p:cNvPr id="63" name="Shape 63"/>
        <p:cNvGrpSpPr/>
        <p:nvPr/>
      </p:nvGrpSpPr>
      <p:grpSpPr>
        <a:xfrm>
          <a:off x="0" y="0"/>
          <a:ext cx="0" cy="0"/>
          <a:chOff x="0" y="0"/>
          <a:chExt cx="0" cy="0"/>
        </a:xfrm>
      </p:grpSpPr>
      <p:sp>
        <p:nvSpPr>
          <p:cNvPr id="64" name="Google Shape;64;p10"/>
          <p:cNvSpPr txBox="1"/>
          <p:nvPr>
            <p:ph type="title"/>
          </p:nvPr>
        </p:nvSpPr>
        <p:spPr>
          <a:xfrm>
            <a:off x="609480" y="273600"/>
            <a:ext cx="109724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10"/>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0"/>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787878"/>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1pPr>
            <a:lvl2pPr indent="0" lvl="1"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2pPr>
            <a:lvl3pPr indent="0" lvl="2"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3pPr>
            <a:lvl4pPr indent="0" lvl="3"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4pPr>
            <a:lvl5pPr indent="0" lvl="4"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5pPr>
            <a:lvl6pPr indent="0" lvl="5"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6pPr>
            <a:lvl7pPr indent="0" lvl="6"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7pPr>
            <a:lvl8pPr indent="0" lvl="7"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8pPr>
            <a:lvl9pPr indent="0" lvl="8"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10"/>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4" type="twoObj">
  <p:cSld name="TWO_OBJECTS">
    <p:spTree>
      <p:nvGrpSpPr>
        <p:cNvPr id="70" name="Shape 70"/>
        <p:cNvGrpSpPr/>
        <p:nvPr/>
      </p:nvGrpSpPr>
      <p:grpSpPr>
        <a:xfrm>
          <a:off x="0" y="0"/>
          <a:ext cx="0" cy="0"/>
          <a:chOff x="0" y="0"/>
          <a:chExt cx="0" cy="0"/>
        </a:xfrm>
      </p:grpSpPr>
      <p:sp>
        <p:nvSpPr>
          <p:cNvPr id="71" name="Google Shape;71;p11"/>
          <p:cNvSpPr txBox="1"/>
          <p:nvPr>
            <p:ph type="title"/>
          </p:nvPr>
        </p:nvSpPr>
        <p:spPr>
          <a:xfrm>
            <a:off x="609480" y="273600"/>
            <a:ext cx="109724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 name="Google Shape;73;p11"/>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11"/>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787878"/>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1pPr>
            <a:lvl2pPr indent="0" lvl="1"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2pPr>
            <a:lvl3pPr indent="0" lvl="2"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3pPr>
            <a:lvl4pPr indent="0" lvl="3"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4pPr>
            <a:lvl5pPr indent="0" lvl="4"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5pPr>
            <a:lvl6pPr indent="0" lvl="5"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6pPr>
            <a:lvl7pPr indent="0" lvl="6"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7pPr>
            <a:lvl8pPr indent="0" lvl="7"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8pPr>
            <a:lvl9pPr indent="0" lvl="8" marL="0" algn="r">
              <a:lnSpc>
                <a:spcPct val="100000"/>
              </a:lnSpc>
              <a:spcBef>
                <a:spcPts val="0"/>
              </a:spcBef>
              <a:buClr>
                <a:srgbClr val="787878"/>
              </a:buClr>
              <a:buSzPts val="1200"/>
              <a:buFont typeface="Arial"/>
              <a:buNone/>
              <a:defRPr b="0" sz="1200" u="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11"/>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0"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9480" y="708480"/>
            <a:ext cx="10972080" cy="274680"/>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609480" y="1604520"/>
            <a:ext cx="10972080" cy="39769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p1"/>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marR="0" rtl="0" algn="ctr">
              <a:lnSpc>
                <a:spcPct val="100000"/>
              </a:lnSpc>
              <a:spcBef>
                <a:spcPts val="0"/>
              </a:spcBef>
              <a:spcAft>
                <a:spcPts val="0"/>
              </a:spcAft>
              <a:buClr>
                <a:srgbClr val="787878"/>
              </a:buClr>
              <a:buSzPts val="1200"/>
              <a:buFont typeface="Arial"/>
              <a:buNone/>
              <a:defRPr b="0" i="0" sz="1200" u="none" cap="none" strike="noStrike">
                <a:solidFill>
                  <a:srgbClr val="787878"/>
                </a:solidFill>
                <a:latin typeface="Arial"/>
                <a:ea typeface="Arial"/>
                <a:cs typeface="Arial"/>
                <a:sym typeface="Aria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1pPr>
            <a:lvl2pPr indent="0" lvl="1"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2pPr>
            <a:lvl3pPr indent="0" lvl="2"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3pPr>
            <a:lvl4pPr indent="0" lvl="3"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4pPr>
            <a:lvl5pPr indent="0" lvl="4"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5pPr>
            <a:lvl6pPr indent="0" lvl="5"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6pPr>
            <a:lvl7pPr indent="0" lvl="6"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7pPr>
            <a:lvl8pPr indent="0" lvl="7"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8pPr>
            <a:lvl9pPr indent="0" lvl="8"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0" name="Google Shape;10;p1"/>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 name="Shape 17"/>
        <p:cNvGrpSpPr/>
        <p:nvPr/>
      </p:nvGrpSpPr>
      <p:grpSpPr>
        <a:xfrm>
          <a:off x="0" y="0"/>
          <a:ext cx="0" cy="0"/>
          <a:chOff x="0" y="0"/>
          <a:chExt cx="0" cy="0"/>
        </a:xfrm>
      </p:grpSpPr>
      <p:sp>
        <p:nvSpPr>
          <p:cNvPr id="18" name="Google Shape;18;p3"/>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lvl1pPr lvl="0" marR="0" rtl="0" algn="ctr">
              <a:lnSpc>
                <a:spcPct val="100000"/>
              </a:lnSpc>
              <a:spcBef>
                <a:spcPts val="0"/>
              </a:spcBef>
              <a:spcAft>
                <a:spcPts val="0"/>
              </a:spcAft>
              <a:buClr>
                <a:srgbClr val="787878"/>
              </a:buClr>
              <a:buSzPts val="1200"/>
              <a:buFont typeface="Arial"/>
              <a:buNone/>
              <a:defRPr b="0" i="0" sz="1200" u="none" cap="none" strike="noStrike">
                <a:solidFill>
                  <a:srgbClr val="787878"/>
                </a:solidFill>
                <a:latin typeface="Arial"/>
                <a:ea typeface="Arial"/>
                <a:cs typeface="Arial"/>
                <a:sym typeface="Aria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9" name="Google Shape;19;p3"/>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lvl1pPr indent="0" lvl="0"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1pPr>
            <a:lvl2pPr indent="0" lvl="1"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2pPr>
            <a:lvl3pPr indent="0" lvl="2"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3pPr>
            <a:lvl4pPr indent="0" lvl="3"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4pPr>
            <a:lvl5pPr indent="0" lvl="4"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5pPr>
            <a:lvl6pPr indent="0" lvl="5"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6pPr>
            <a:lvl7pPr indent="0" lvl="6"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7pPr>
            <a:lvl8pPr indent="0" lvl="7"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8pPr>
            <a:lvl9pPr indent="0" lvl="8" marL="0" marR="0" rtl="0" algn="r">
              <a:lnSpc>
                <a:spcPct val="100000"/>
              </a:lnSpc>
              <a:spcBef>
                <a:spcPts val="0"/>
              </a:spcBef>
              <a:buClr>
                <a:srgbClr val="787878"/>
              </a:buClr>
              <a:buSzPts val="1200"/>
              <a:buFont typeface="Arial"/>
              <a:buNone/>
              <a:defRPr b="0" i="0" sz="1200" u="none" cap="none" strike="noStrike">
                <a:solidFill>
                  <a:srgbClr val="78787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20" name="Google Shape;20;p3"/>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1" name="Google Shape;21;p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2" name="Google Shape;22;p3"/>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1.gif"/><Relationship Id="rId6" Type="http://schemas.openxmlformats.org/officeDocument/2006/relationships/image" Target="../media/image2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hyperlink" Target="https://www.raesangur.com/" TargetMode="External"/><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3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s://www.raesangur.com/" TargetMode="External"/><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25.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pcbway.com/pcb-service.html" TargetMode="External"/><Relationship Id="rId4" Type="http://schemas.openxmlformats.org/officeDocument/2006/relationships/hyperlink" Target="https://www.raesangur.com/" TargetMode="External"/><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raesangur.com/"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3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raesangur.com/"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24.jpg"/><Relationship Id="rId6"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43.jpg"/><Relationship Id="rId6"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hyperlink" Target="http://www.youtube.com/watch?v=z9QTxLP5A3E" TargetMode="External"/><Relationship Id="rId6"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5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3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3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6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48.png"/><Relationship Id="rId6" Type="http://schemas.openxmlformats.org/officeDocument/2006/relationships/image" Target="../media/image4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10.jpg"/><Relationship Id="rId6"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42.png"/><Relationship Id="rId6"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44.png"/><Relationship Id="rId6"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www.raesangur.com/" TargetMode="Externa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raesangur.com/" TargetMode="Externa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5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raesangur.com/" TargetMode="Externa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60.jpg"/><Relationship Id="rId13" Type="http://schemas.openxmlformats.org/officeDocument/2006/relationships/image" Target="../media/image62.jpg"/><Relationship Id="rId12" Type="http://schemas.openxmlformats.org/officeDocument/2006/relationships/image" Target="../media/image58.jpg"/><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raesangur.com/" TargetMode="External"/><Relationship Id="rId4" Type="http://schemas.openxmlformats.org/officeDocument/2006/relationships/image" Target="../media/image3.png"/><Relationship Id="rId9" Type="http://schemas.openxmlformats.org/officeDocument/2006/relationships/image" Target="../media/image49.png"/><Relationship Id="rId5" Type="http://schemas.openxmlformats.org/officeDocument/2006/relationships/image" Target="../media/image55.png"/><Relationship Id="rId6" Type="http://schemas.openxmlformats.org/officeDocument/2006/relationships/image" Target="../media/image51.png"/><Relationship Id="rId7" Type="http://schemas.openxmlformats.org/officeDocument/2006/relationships/image" Target="../media/image59.jpg"/><Relationship Id="rId8"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raesangur.com/" TargetMode="Externa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www.youtube.com/watch?v=ljOoGyCso8s" TargetMode="External"/><Relationship Id="rId4" Type="http://schemas.openxmlformats.org/officeDocument/2006/relationships/image" Target="../media/image6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hyperlink" Target="https://www.raesangur.com/" TargetMode="External"/><Relationship Id="rId5" Type="http://schemas.openxmlformats.org/officeDocument/2006/relationships/image" Target="../media/image3.png"/><Relationship Id="rId6"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raesangur.com/" TargetMode="External"/><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4.gif"/><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Gros plan de la carte de circuit imprimé" id="89" name="Google Shape;89;p13"/>
          <p:cNvPicPr preferRelativeResize="0"/>
          <p:nvPr/>
        </p:nvPicPr>
        <p:blipFill rotWithShape="1">
          <a:blip r:embed="rId3">
            <a:alphaModFix/>
          </a:blip>
          <a:srcRect b="3093" l="33992" r="2038" t="0"/>
          <a:stretch/>
        </p:blipFill>
        <p:spPr>
          <a:xfrm>
            <a:off x="5410080" y="0"/>
            <a:ext cx="6780240" cy="6856560"/>
          </a:xfrm>
          <a:prstGeom prst="rect">
            <a:avLst/>
          </a:prstGeom>
          <a:noFill/>
          <a:ln>
            <a:noFill/>
          </a:ln>
        </p:spPr>
      </p:pic>
      <p:grpSp>
        <p:nvGrpSpPr>
          <p:cNvPr id="90" name="Google Shape;90;p13"/>
          <p:cNvGrpSpPr/>
          <p:nvPr/>
        </p:nvGrpSpPr>
        <p:grpSpPr>
          <a:xfrm>
            <a:off x="0" y="0"/>
            <a:ext cx="5408640" cy="6856560"/>
            <a:chOff x="0" y="0"/>
            <a:chExt cx="5408640" cy="6856560"/>
          </a:xfrm>
        </p:grpSpPr>
        <p:sp>
          <p:nvSpPr>
            <p:cNvPr id="91" name="Google Shape;91;p13"/>
            <p:cNvSpPr/>
            <p:nvPr/>
          </p:nvSpPr>
          <p:spPr>
            <a:xfrm>
              <a:off x="0" y="0"/>
              <a:ext cx="5408640" cy="6856560"/>
            </a:xfrm>
            <a:prstGeom prst="rect">
              <a:avLst/>
            </a:prstGeom>
            <a:solidFill>
              <a:srgbClr val="52B030"/>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2" name="Google Shape;92;p13"/>
            <p:cNvSpPr/>
            <p:nvPr/>
          </p:nvSpPr>
          <p:spPr>
            <a:xfrm>
              <a:off x="786240" y="704160"/>
              <a:ext cx="3848040" cy="5448240"/>
            </a:xfrm>
            <a:prstGeom prst="rect">
              <a:avLst/>
            </a:prstGeom>
            <a:solidFill>
              <a:schemeClr val="lt1"/>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sp>
        <p:nvSpPr>
          <p:cNvPr id="93" name="Google Shape;93;p13"/>
          <p:cNvSpPr/>
          <p:nvPr/>
        </p:nvSpPr>
        <p:spPr>
          <a:xfrm>
            <a:off x="912960" y="954720"/>
            <a:ext cx="3583080" cy="2027880"/>
          </a:xfrm>
          <a:prstGeom prst="rect">
            <a:avLst/>
          </a:prstGeom>
          <a:noFill/>
          <a:ln>
            <a:noFill/>
          </a:ln>
        </p:spPr>
        <p:txBody>
          <a:bodyPr anchorCtr="0" anchor="b" bIns="45000" lIns="90000" spcFirstLastPara="1" rIns="90000" wrap="square" tIns="45000">
            <a:noAutofit/>
          </a:bodyPr>
          <a:lstStyle/>
          <a:p>
            <a:pPr indent="0" lvl="0" marL="0" marR="0" rtl="0" algn="ctr">
              <a:lnSpc>
                <a:spcPct val="90000"/>
              </a:lnSpc>
              <a:spcBef>
                <a:spcPts val="0"/>
              </a:spcBef>
              <a:spcAft>
                <a:spcPts val="0"/>
              </a:spcAft>
              <a:buNone/>
            </a:pPr>
            <a:r>
              <a:rPr lang="en-US" sz="3200"/>
              <a:t>PPPPP01:</a:t>
            </a:r>
            <a:endParaRPr sz="3200"/>
          </a:p>
          <a:p>
            <a:pPr indent="0" lvl="0" marL="0" marR="0" rtl="0" algn="ctr">
              <a:lnSpc>
                <a:spcPct val="90000"/>
              </a:lnSpc>
              <a:spcBef>
                <a:spcPts val="0"/>
              </a:spcBef>
              <a:spcAft>
                <a:spcPts val="0"/>
              </a:spcAft>
              <a:buNone/>
            </a:pPr>
            <a:r>
              <a:rPr b="0" i="0" lang="en-US" sz="3200" u="none" cap="none" strike="noStrike">
                <a:solidFill>
                  <a:srgbClr val="000000"/>
                </a:solidFill>
                <a:latin typeface="Arial"/>
                <a:ea typeface="Arial"/>
                <a:cs typeface="Arial"/>
                <a:sym typeface="Arial"/>
              </a:rPr>
              <a:t>Comment est fabriqué un PCB</a:t>
            </a:r>
            <a:endParaRPr b="0" i="0" sz="3200" u="none" cap="none" strike="noStrike">
              <a:solidFill>
                <a:srgbClr val="000000"/>
              </a:solidFill>
              <a:latin typeface="Arial"/>
              <a:ea typeface="Arial"/>
              <a:cs typeface="Arial"/>
              <a:sym typeface="Arial"/>
            </a:endParaRPr>
          </a:p>
        </p:txBody>
      </p:sp>
      <p:sp>
        <p:nvSpPr>
          <p:cNvPr id="94" name="Google Shape;94;p13"/>
          <p:cNvSpPr/>
          <p:nvPr/>
        </p:nvSpPr>
        <p:spPr>
          <a:xfrm>
            <a:off x="777240" y="4863960"/>
            <a:ext cx="3848040" cy="814680"/>
          </a:xfrm>
          <a:prstGeom prst="rect">
            <a:avLst/>
          </a:prstGeom>
          <a:noFill/>
          <a:ln>
            <a:noFill/>
          </a:ln>
        </p:spPr>
        <p:txBody>
          <a:bodyPr anchorCtr="0" anchor="t" bIns="45000" lIns="90000" spcFirstLastPara="1" rIns="90000" wrap="square" tIns="45000">
            <a:noAutofit/>
          </a:bodyPr>
          <a:lstStyle/>
          <a:p>
            <a:pPr indent="0" lvl="0" marL="0" marR="0" rtl="0" algn="ctr">
              <a:lnSpc>
                <a:spcPct val="70001"/>
              </a:lnSpc>
              <a:spcBef>
                <a:spcPts val="0"/>
              </a:spcBef>
              <a:spcAft>
                <a:spcPts val="0"/>
              </a:spcAft>
              <a:buNone/>
            </a:pPr>
            <a:r>
              <a:rPr b="0" i="0" lang="en-US" sz="1400" u="none" cap="none" strike="noStrike">
                <a:solidFill>
                  <a:srgbClr val="000000"/>
                </a:solidFill>
                <a:latin typeface="Arial"/>
                <a:ea typeface="Arial"/>
                <a:cs typeface="Arial"/>
                <a:sym typeface="Arial"/>
              </a:rPr>
              <a:t>Présentation par :</a:t>
            </a:r>
            <a:endParaRPr b="0" i="0" sz="1400" u="none" cap="none" strike="noStrike">
              <a:solidFill>
                <a:srgbClr val="000000"/>
              </a:solidFill>
              <a:latin typeface="Arial"/>
              <a:ea typeface="Arial"/>
              <a:cs typeface="Arial"/>
              <a:sym typeface="Arial"/>
            </a:endParaRPr>
          </a:p>
          <a:p>
            <a:pPr indent="0" lvl="0" marL="0" marR="0" rtl="0" algn="ctr">
              <a:lnSpc>
                <a:spcPct val="70001"/>
              </a:lnSpc>
              <a:spcBef>
                <a:spcPts val="1001"/>
              </a:spcBef>
              <a:spcAft>
                <a:spcPts val="0"/>
              </a:spcAft>
              <a:buNone/>
            </a:pPr>
            <a:r>
              <a:rPr b="0" i="0" lang="en-US" sz="1400" u="none" cap="none" strike="noStrike">
                <a:solidFill>
                  <a:srgbClr val="000000"/>
                </a:solidFill>
                <a:latin typeface="Arial"/>
                <a:ea typeface="Arial"/>
                <a:cs typeface="Arial"/>
                <a:sym typeface="Arial"/>
              </a:rPr>
              <a:t>Pascal-Emmanuel Lachance</a:t>
            </a:r>
            <a:endParaRPr b="0" i="0" sz="1400" u="none" cap="none" strike="noStrike">
              <a:solidFill>
                <a:srgbClr val="000000"/>
              </a:solidFill>
              <a:latin typeface="Arial"/>
              <a:ea typeface="Arial"/>
              <a:cs typeface="Arial"/>
              <a:sym typeface="Arial"/>
            </a:endParaRPr>
          </a:p>
          <a:p>
            <a:pPr indent="0" lvl="0" marL="0" marR="0" rtl="0" algn="ctr">
              <a:lnSpc>
                <a:spcPct val="70001"/>
              </a:lnSpc>
              <a:spcBef>
                <a:spcPts val="1001"/>
              </a:spcBef>
              <a:spcAft>
                <a:spcPts val="0"/>
              </a:spcAft>
              <a:buNone/>
            </a:pPr>
            <a:r>
              <a:rPr b="0" i="0" lang="en-US" sz="1400" u="none" cap="none" strike="noStrike">
                <a:solidFill>
                  <a:srgbClr val="000000"/>
                </a:solidFill>
                <a:latin typeface="Arial"/>
                <a:ea typeface="Arial"/>
                <a:cs typeface="Arial"/>
                <a:sym typeface="Arial"/>
              </a:rPr>
              <a:t>Groupe technique C3I</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93"/>
                                        </p:tgtEl>
                                        <p:attrNameLst>
                                          <p:attrName>style.visibility</p:attrName>
                                        </p:attrNameLst>
                                      </p:cBhvr>
                                      <p:to>
                                        <p:strVal val="visible"/>
                                      </p:to>
                                    </p:set>
                                    <p:animEffect filter="fade" transition="in">
                                      <p:cBhvr>
                                        <p:cTn dur="700"/>
                                        <p:tgtEl>
                                          <p:spTgt spid="93"/>
                                        </p:tgtEl>
                                      </p:cBhvr>
                                    </p:animEffect>
                                  </p:childTnLst>
                                </p:cTn>
                              </p:par>
                              <p:par>
                                <p:cTn fill="hold" nodeType="withEffect" presetClass="entr" presetID="10" presetSubtype="0">
                                  <p:stCondLst>
                                    <p:cond delay="150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700"/>
                                        <p:tgtEl>
                                          <p:spTgt spid="94">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700"/>
                                        <p:tgtEl>
                                          <p:spTgt spid="94">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4">
                                            <p:txEl>
                                              <p:pRg end="2" st="2"/>
                                            </p:txEl>
                                          </p:spTgt>
                                        </p:tgtEl>
                                        <p:attrNameLst>
                                          <p:attrName>style.visibility</p:attrName>
                                        </p:attrNameLst>
                                      </p:cBhvr>
                                      <p:to>
                                        <p:strVal val="visible"/>
                                      </p:to>
                                    </p:set>
                                    <p:animEffect filter="fade" transition="in">
                                      <p:cBhvr>
                                        <p:cTn dur="700"/>
                                        <p:tgtEl>
                                          <p:spTgt spid="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2"/>
          <p:cNvSpPr txBox="1"/>
          <p:nvPr>
            <p:ph idx="4294967295" type="body"/>
          </p:nvPr>
        </p:nvSpPr>
        <p:spPr>
          <a:xfrm>
            <a:off x="838080" y="1439640"/>
            <a:ext cx="10514160" cy="491544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L’étain du pad coule dans le via</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Peut mener à du Tombstoning ou du Skewing</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0"/>
              </a:spcBef>
              <a:spcAft>
                <a:spcPts val="0"/>
              </a:spcAft>
              <a:buSzPts val="2800"/>
              <a:buChar char="●"/>
            </a:pPr>
            <a:r>
              <a:rPr lang="en-US" sz="2800"/>
              <a:t>Petites pièces et finis non-HASL</a:t>
            </a:r>
            <a:endParaRPr sz="2800"/>
          </a:p>
        </p:txBody>
      </p:sp>
      <p:sp>
        <p:nvSpPr>
          <p:cNvPr id="278" name="Google Shape;278;p22"/>
          <p:cNvSpPr txBox="1"/>
          <p:nvPr>
            <p:ph idx="4294967295" type="title"/>
          </p:nvPr>
        </p:nvSpPr>
        <p:spPr>
          <a:xfrm>
            <a:off x="838080" y="180000"/>
            <a:ext cx="10514160" cy="132408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Solder Escape</a:t>
            </a:r>
            <a:endParaRPr b="0" i="0" sz="4400" u="none" cap="none" strike="noStrike">
              <a:solidFill>
                <a:srgbClr val="000000"/>
              </a:solidFill>
              <a:latin typeface="Arial"/>
              <a:ea typeface="Arial"/>
              <a:cs typeface="Arial"/>
              <a:sym typeface="Arial"/>
            </a:endParaRPr>
          </a:p>
        </p:txBody>
      </p:sp>
      <p:pic>
        <p:nvPicPr>
          <p:cNvPr id="279" name="Google Shape;279;p22">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280" name="Google Shape;280;p22"/>
          <p:cNvCxnSpPr/>
          <p:nvPr/>
        </p:nvCxnSpPr>
        <p:spPr>
          <a:xfrm>
            <a:off x="828000" y="1188000"/>
            <a:ext cx="10080000" cy="360"/>
          </a:xfrm>
          <a:prstGeom prst="straightConnector1">
            <a:avLst/>
          </a:prstGeom>
          <a:noFill/>
          <a:ln cap="flat" cmpd="sng" w="36000">
            <a:solidFill>
              <a:srgbClr val="158466"/>
            </a:solidFill>
            <a:prstDash val="solid"/>
            <a:round/>
            <a:headEnd len="sm" w="sm" type="none"/>
            <a:tailEnd len="sm" w="sm" type="none"/>
          </a:ln>
        </p:spPr>
      </p:cxnSp>
      <p:pic>
        <p:nvPicPr>
          <p:cNvPr id="281" name="Google Shape;281;p22"/>
          <p:cNvPicPr preferRelativeResize="0"/>
          <p:nvPr/>
        </p:nvPicPr>
        <p:blipFill rotWithShape="1">
          <a:blip r:embed="rId5">
            <a:alphaModFix/>
          </a:blip>
          <a:srcRect b="0" l="0" r="0" t="0"/>
          <a:stretch/>
        </p:blipFill>
        <p:spPr>
          <a:xfrm>
            <a:off x="918375" y="2692550"/>
            <a:ext cx="8938800" cy="3357360"/>
          </a:xfrm>
          <a:prstGeom prst="rect">
            <a:avLst/>
          </a:prstGeom>
          <a:noFill/>
          <a:ln>
            <a:noFill/>
          </a:ln>
        </p:spPr>
      </p:pic>
      <p:pic>
        <p:nvPicPr>
          <p:cNvPr id="282" name="Google Shape;282;p22"/>
          <p:cNvPicPr preferRelativeResize="0"/>
          <p:nvPr/>
        </p:nvPicPr>
        <p:blipFill rotWithShape="1">
          <a:blip r:embed="rId6">
            <a:alphaModFix/>
          </a:blip>
          <a:srcRect b="0" l="0" r="0" t="0"/>
          <a:stretch/>
        </p:blipFill>
        <p:spPr>
          <a:xfrm>
            <a:off x="10058400" y="3986640"/>
            <a:ext cx="2026080" cy="1218600"/>
          </a:xfrm>
          <a:prstGeom prst="rect">
            <a:avLst/>
          </a:prstGeom>
          <a:noFill/>
          <a:ln>
            <a:noFill/>
          </a:ln>
        </p:spPr>
      </p:pic>
      <p:sp>
        <p:nvSpPr>
          <p:cNvPr id="283" name="Google Shape;283;p22"/>
          <p:cNvSpPr/>
          <p:nvPr/>
        </p:nvSpPr>
        <p:spPr>
          <a:xfrm>
            <a:off x="10058400" y="5257800"/>
            <a:ext cx="1863000" cy="474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https://www.eurocircuits.com/blog/tips-tricks-why-do-components-tombstone/</a:t>
            </a:r>
            <a:endParaRPr b="0" i="0" sz="900" u="none" cap="none" strike="noStrike">
              <a:solidFill>
                <a:srgbClr val="000000"/>
              </a:solidFill>
              <a:latin typeface="Arial"/>
              <a:ea typeface="Arial"/>
              <a:cs typeface="Arial"/>
              <a:sym typeface="Arial"/>
            </a:endParaRPr>
          </a:p>
        </p:txBody>
      </p:sp>
      <p:sp>
        <p:nvSpPr>
          <p:cNvPr id="284" name="Google Shape;284;p22"/>
          <p:cNvSpPr/>
          <p:nvPr/>
        </p:nvSpPr>
        <p:spPr>
          <a:xfrm>
            <a:off x="1107375" y="5607110"/>
            <a:ext cx="5579400" cy="474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https://www.elektormagazine.com/news/tips-tricks-avoiding-solder-escape-wick-during-reflow</a:t>
            </a:r>
            <a:endParaRPr b="0" i="0" sz="900" u="none" cap="none" strike="noStrike">
              <a:solidFill>
                <a:srgbClr val="000000"/>
              </a:solidFill>
              <a:latin typeface="Arial"/>
              <a:ea typeface="Arial"/>
              <a:cs typeface="Arial"/>
              <a:sym typeface="Arial"/>
            </a:endParaRPr>
          </a:p>
        </p:txBody>
      </p:sp>
      <p:sp>
        <p:nvSpPr>
          <p:cNvPr id="285" name="Google Shape;285;p22"/>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286" name="Google Shape;286;p22"/>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287" name="Google Shape;287;p22"/>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23"/>
          <p:cNvPicPr preferRelativeResize="0"/>
          <p:nvPr/>
        </p:nvPicPr>
        <p:blipFill>
          <a:blip r:embed="rId3">
            <a:alphaModFix/>
          </a:blip>
          <a:stretch>
            <a:fillRect/>
          </a:stretch>
        </p:blipFill>
        <p:spPr>
          <a:xfrm>
            <a:off x="5322529" y="1402605"/>
            <a:ext cx="6775524" cy="4184875"/>
          </a:xfrm>
          <a:prstGeom prst="rect">
            <a:avLst/>
          </a:prstGeom>
          <a:noFill/>
          <a:ln>
            <a:noFill/>
          </a:ln>
        </p:spPr>
      </p:pic>
      <p:sp>
        <p:nvSpPr>
          <p:cNvPr id="293" name="Google Shape;293;p23"/>
          <p:cNvSpPr txBox="1"/>
          <p:nvPr>
            <p:ph idx="4294967295" type="title"/>
          </p:nvPr>
        </p:nvSpPr>
        <p:spPr>
          <a:xfrm>
            <a:off x="838080" y="180000"/>
            <a:ext cx="10514160" cy="132408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Silkscreen</a:t>
            </a:r>
            <a:endParaRPr b="0" i="0" sz="4400" u="none" cap="none" strike="noStrike">
              <a:solidFill>
                <a:srgbClr val="000000"/>
              </a:solidFill>
              <a:latin typeface="Arial"/>
              <a:ea typeface="Arial"/>
              <a:cs typeface="Arial"/>
              <a:sym typeface="Arial"/>
            </a:endParaRPr>
          </a:p>
        </p:txBody>
      </p:sp>
      <p:sp>
        <p:nvSpPr>
          <p:cNvPr id="294" name="Google Shape;294;p23"/>
          <p:cNvSpPr txBox="1"/>
          <p:nvPr>
            <p:ph idx="4294967295" type="body"/>
          </p:nvPr>
        </p:nvSpPr>
        <p:spPr>
          <a:xfrm>
            <a:off x="828005" y="1314678"/>
            <a:ext cx="10514100" cy="4915500"/>
          </a:xfrm>
          <a:prstGeom prst="rect">
            <a:avLst/>
          </a:prstGeom>
          <a:noFill/>
          <a:ln>
            <a:noFill/>
          </a:ln>
        </p:spPr>
        <p:txBody>
          <a:bodyPr anchorCtr="0" anchor="t" bIns="45000" lIns="90000" spcFirstLastPara="1" rIns="90000" wrap="square" tIns="45000">
            <a:normAutofit lnSpcReduction="10000"/>
          </a:bodyPr>
          <a:lstStyle/>
          <a:p>
            <a:pPr indent="-406400" lvl="0" marL="457200" marR="0" rtl="0" algn="l">
              <a:lnSpc>
                <a:spcPct val="90000"/>
              </a:lnSpc>
              <a:spcBef>
                <a:spcPts val="1001"/>
              </a:spcBef>
              <a:spcAft>
                <a:spcPts val="0"/>
              </a:spcAft>
              <a:buSzPts val="2800"/>
              <a:buChar char="●"/>
            </a:pPr>
            <a:r>
              <a:rPr lang="en-US" sz="2800"/>
              <a:t>Encre sur le board</a:t>
            </a:r>
            <a:endParaRPr sz="2800"/>
          </a:p>
          <a:p>
            <a:pPr indent="-406400" lvl="0" marL="457200" marR="0" rtl="0" algn="l">
              <a:lnSpc>
                <a:spcPct val="90000"/>
              </a:lnSpc>
              <a:spcBef>
                <a:spcPts val="0"/>
              </a:spcBef>
              <a:spcAft>
                <a:spcPts val="0"/>
              </a:spcAft>
              <a:buSzPts val="2800"/>
              <a:buChar char="●"/>
            </a:pPr>
            <a:r>
              <a:rPr lang="en-US" sz="2800"/>
              <a:t>Pas juste l’assemblage!</a:t>
            </a:r>
            <a:endParaRPr sz="2800"/>
          </a:p>
          <a:p>
            <a:pPr indent="-406400" lvl="1" marL="914400" marR="0" rtl="0" algn="l">
              <a:lnSpc>
                <a:spcPct val="90000"/>
              </a:lnSpc>
              <a:spcBef>
                <a:spcPts val="0"/>
              </a:spcBef>
              <a:spcAft>
                <a:spcPts val="0"/>
              </a:spcAft>
              <a:buSzPts val="2800"/>
              <a:buChar char="○"/>
            </a:pPr>
            <a:r>
              <a:rPr lang="en-US" sz="2800"/>
              <a:t>Designators</a:t>
            </a:r>
            <a:endParaRPr sz="2800"/>
          </a:p>
          <a:p>
            <a:pPr indent="-406400" lvl="1" marL="914400" marR="0" rtl="0" algn="l">
              <a:lnSpc>
                <a:spcPct val="90000"/>
              </a:lnSpc>
              <a:spcBef>
                <a:spcPts val="0"/>
              </a:spcBef>
              <a:spcAft>
                <a:spcPts val="0"/>
              </a:spcAft>
              <a:buSzPts val="2800"/>
              <a:buChar char="○"/>
            </a:pPr>
            <a:r>
              <a:rPr lang="en-US" sz="2800"/>
              <a:t>Polarité</a:t>
            </a:r>
            <a:endParaRPr sz="2800"/>
          </a:p>
          <a:p>
            <a:pPr indent="-406400" lvl="1" marL="914400" marR="0" rtl="0" algn="l">
              <a:lnSpc>
                <a:spcPct val="90000"/>
              </a:lnSpc>
              <a:spcBef>
                <a:spcPts val="0"/>
              </a:spcBef>
              <a:spcAft>
                <a:spcPts val="0"/>
              </a:spcAft>
              <a:buSzPts val="2800"/>
              <a:buChar char="○"/>
            </a:pPr>
            <a:r>
              <a:rPr lang="en-US" sz="2800"/>
              <a:t>Valeurs</a:t>
            </a:r>
            <a:endParaRPr sz="2800"/>
          </a:p>
          <a:p>
            <a:pPr indent="-406400" lvl="1" marL="914400" marR="0" rtl="0" algn="l">
              <a:lnSpc>
                <a:spcPct val="90000"/>
              </a:lnSpc>
              <a:spcBef>
                <a:spcPts val="0"/>
              </a:spcBef>
              <a:spcAft>
                <a:spcPts val="0"/>
              </a:spcAft>
              <a:buSzPts val="2800"/>
              <a:buChar char="○"/>
            </a:pPr>
            <a:r>
              <a:rPr lang="en-US" sz="2800"/>
              <a:t>Part #</a:t>
            </a:r>
            <a:endParaRPr sz="2800"/>
          </a:p>
          <a:p>
            <a:pPr indent="-406400" lvl="1" marL="914400" marR="0" rtl="0" algn="l">
              <a:lnSpc>
                <a:spcPct val="90000"/>
              </a:lnSpc>
              <a:spcBef>
                <a:spcPts val="0"/>
              </a:spcBef>
              <a:spcAft>
                <a:spcPts val="0"/>
              </a:spcAft>
              <a:buSzPts val="2800"/>
              <a:buChar char="○"/>
            </a:pPr>
            <a:r>
              <a:rPr lang="en-US" sz="2800"/>
              <a:t>Pins</a:t>
            </a:r>
            <a:endParaRPr sz="2800"/>
          </a:p>
          <a:p>
            <a:pPr indent="-406400" lvl="1" marL="914400" marR="0" rtl="0" algn="l">
              <a:lnSpc>
                <a:spcPct val="90000"/>
              </a:lnSpc>
              <a:spcBef>
                <a:spcPts val="0"/>
              </a:spcBef>
              <a:spcAft>
                <a:spcPts val="0"/>
              </a:spcAft>
              <a:buSzPts val="2800"/>
              <a:buChar char="○"/>
            </a:pPr>
            <a:r>
              <a:rPr lang="en-US" sz="2800"/>
              <a:t>Logos</a:t>
            </a:r>
            <a:endParaRPr sz="2800"/>
          </a:p>
          <a:p>
            <a:pPr indent="-406400" lvl="1" marL="914400" marR="0" rtl="0" algn="l">
              <a:lnSpc>
                <a:spcPct val="90000"/>
              </a:lnSpc>
              <a:spcBef>
                <a:spcPts val="0"/>
              </a:spcBef>
              <a:spcAft>
                <a:spcPts val="0"/>
              </a:spcAft>
              <a:buSzPts val="2800"/>
              <a:buChar char="○"/>
            </a:pPr>
            <a:r>
              <a:rPr lang="en-US" sz="2800"/>
              <a:t>Consignes</a:t>
            </a:r>
            <a:endParaRPr sz="2800"/>
          </a:p>
          <a:p>
            <a:pPr indent="-406400" lvl="1" marL="914400" marR="0" rtl="0" algn="l">
              <a:lnSpc>
                <a:spcPct val="90000"/>
              </a:lnSpc>
              <a:spcBef>
                <a:spcPts val="0"/>
              </a:spcBef>
              <a:spcAft>
                <a:spcPts val="0"/>
              </a:spcAft>
              <a:buSzPts val="2800"/>
              <a:buChar char="○"/>
            </a:pPr>
            <a:r>
              <a:rPr lang="en-US" sz="2800"/>
              <a:t>Identifications</a:t>
            </a:r>
            <a:endParaRPr sz="2800"/>
          </a:p>
          <a:p>
            <a:pPr indent="0" lvl="0" marL="9144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Un utilisateur ne devrait</a:t>
            </a:r>
            <a:endParaRPr sz="2800"/>
          </a:p>
          <a:p>
            <a:pPr indent="0" lvl="0" marL="457200" marR="0" rtl="0" algn="l">
              <a:lnSpc>
                <a:spcPct val="90000"/>
              </a:lnSpc>
              <a:spcBef>
                <a:spcPts val="1001"/>
              </a:spcBef>
              <a:spcAft>
                <a:spcPts val="0"/>
              </a:spcAft>
              <a:buNone/>
            </a:pPr>
            <a:r>
              <a:rPr lang="en-US" sz="2800"/>
              <a:t>pas à utiliser le schéma!</a:t>
            </a:r>
            <a:endParaRPr sz="2800"/>
          </a:p>
        </p:txBody>
      </p:sp>
      <p:pic>
        <p:nvPicPr>
          <p:cNvPr id="295" name="Google Shape;295;p23">
            <a:hlinkClick r:id="rId4"/>
          </p:cNvPr>
          <p:cNvPicPr preferRelativeResize="0"/>
          <p:nvPr/>
        </p:nvPicPr>
        <p:blipFill rotWithShape="1">
          <a:blip r:embed="rId5">
            <a:alphaModFix/>
          </a:blip>
          <a:srcRect b="0" l="0" r="0" t="0"/>
          <a:stretch/>
        </p:blipFill>
        <p:spPr>
          <a:xfrm>
            <a:off x="11880360" y="6546240"/>
            <a:ext cx="311400" cy="311400"/>
          </a:xfrm>
          <a:prstGeom prst="rect">
            <a:avLst/>
          </a:prstGeom>
          <a:noFill/>
          <a:ln>
            <a:noFill/>
          </a:ln>
        </p:spPr>
      </p:pic>
      <p:cxnSp>
        <p:nvCxnSpPr>
          <p:cNvPr id="296" name="Google Shape;296;p23"/>
          <p:cNvCxnSpPr/>
          <p:nvPr/>
        </p:nvCxnSpPr>
        <p:spPr>
          <a:xfrm>
            <a:off x="828000" y="1188000"/>
            <a:ext cx="10080000" cy="360"/>
          </a:xfrm>
          <a:prstGeom prst="straightConnector1">
            <a:avLst/>
          </a:prstGeom>
          <a:noFill/>
          <a:ln cap="flat" cmpd="sng" w="36000">
            <a:solidFill>
              <a:srgbClr val="158466"/>
            </a:solidFill>
            <a:prstDash val="solid"/>
            <a:round/>
            <a:headEnd len="sm" w="sm" type="none"/>
            <a:tailEnd len="sm" w="sm" type="none"/>
          </a:ln>
        </p:spPr>
      </p:cxnSp>
      <p:sp>
        <p:nvSpPr>
          <p:cNvPr id="297" name="Google Shape;297;p23"/>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298" name="Google Shape;298;p23"/>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299" name="Google Shape;299;p23"/>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
        <p:nvSpPr>
          <p:cNvPr id="300" name="Google Shape;300;p23"/>
          <p:cNvSpPr/>
          <p:nvPr/>
        </p:nvSpPr>
        <p:spPr>
          <a:xfrm>
            <a:off x="5322524" y="5628200"/>
            <a:ext cx="3759600" cy="474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https://www.pcbgogo.com/blog/What_Is_Silkscreen_On_a_PCB_.html</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4"/>
          <p:cNvSpPr txBox="1"/>
          <p:nvPr>
            <p:ph idx="4294967295" type="title"/>
          </p:nvPr>
        </p:nvSpPr>
        <p:spPr>
          <a:xfrm>
            <a:off x="838080" y="180000"/>
            <a:ext cx="10514160" cy="132408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Vias</a:t>
            </a:r>
            <a:endParaRPr b="0" i="0" sz="4400" u="none" cap="none" strike="noStrike">
              <a:solidFill>
                <a:srgbClr val="000000"/>
              </a:solidFill>
              <a:latin typeface="Arial"/>
              <a:ea typeface="Arial"/>
              <a:cs typeface="Arial"/>
              <a:sym typeface="Arial"/>
            </a:endParaRPr>
          </a:p>
        </p:txBody>
      </p:sp>
      <p:sp>
        <p:nvSpPr>
          <p:cNvPr id="306" name="Google Shape;306;p24"/>
          <p:cNvSpPr txBox="1"/>
          <p:nvPr>
            <p:ph idx="4294967295" type="body"/>
          </p:nvPr>
        </p:nvSpPr>
        <p:spPr>
          <a:xfrm>
            <a:off x="838080" y="1439640"/>
            <a:ext cx="10514160" cy="491544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SzPts val="2800"/>
              <a:buChar char="●"/>
            </a:pPr>
            <a:r>
              <a:rPr lang="en-US" sz="2800"/>
              <a:t>Trou avec plating entre layers du PCB</a:t>
            </a:r>
            <a:endParaRPr sz="2800"/>
          </a:p>
          <a:p>
            <a:pPr indent="-406400" lvl="0" marL="457200" marR="0" rtl="0" algn="l">
              <a:lnSpc>
                <a:spcPct val="90000"/>
              </a:lnSpc>
              <a:spcBef>
                <a:spcPts val="0"/>
              </a:spcBef>
              <a:spcAft>
                <a:spcPts val="0"/>
              </a:spcAft>
              <a:buSzPts val="2800"/>
              <a:buChar char="●"/>
            </a:pPr>
            <a:r>
              <a:rPr lang="en-US" sz="2800"/>
              <a:t>Annular Ring</a:t>
            </a:r>
            <a:endParaRPr sz="2800"/>
          </a:p>
          <a:p>
            <a:pPr indent="-406400" lvl="1" marL="914400" marR="0" rtl="0" algn="l">
              <a:lnSpc>
                <a:spcPct val="90000"/>
              </a:lnSpc>
              <a:spcBef>
                <a:spcPts val="0"/>
              </a:spcBef>
              <a:spcAft>
                <a:spcPts val="0"/>
              </a:spcAft>
              <a:buSzPts val="2800"/>
              <a:buChar char="○"/>
            </a:pPr>
            <a:r>
              <a:rPr lang="en-US" sz="2800"/>
              <a:t>Règle du pouce: 2x trou</a:t>
            </a:r>
            <a:endParaRPr sz="2800"/>
          </a:p>
          <a:p>
            <a:pPr indent="-406400" lvl="1" marL="914400" marR="0" rtl="0" algn="l">
              <a:lnSpc>
                <a:spcPct val="90000"/>
              </a:lnSpc>
              <a:spcBef>
                <a:spcPts val="0"/>
              </a:spcBef>
              <a:spcAft>
                <a:spcPts val="0"/>
              </a:spcAft>
              <a:buSzPts val="2800"/>
              <a:buChar char="○"/>
            </a:pPr>
            <a:r>
              <a:rPr lang="en-US" sz="2800"/>
              <a:t>Différentes tailles par layer possibles</a:t>
            </a:r>
            <a:endParaRPr sz="2800"/>
          </a:p>
          <a:p>
            <a:pPr indent="0" lvl="0" marL="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Misregistration</a:t>
            </a:r>
            <a:endParaRPr sz="2800"/>
          </a:p>
          <a:p>
            <a:pPr indent="0" lvl="0" marL="0" marR="0" rtl="0" algn="l">
              <a:lnSpc>
                <a:spcPct val="90000"/>
              </a:lnSpc>
              <a:spcBef>
                <a:spcPts val="1001"/>
              </a:spcBef>
              <a:spcAft>
                <a:spcPts val="0"/>
              </a:spcAft>
              <a:buNone/>
            </a:pPr>
            <a:r>
              <a:t/>
            </a:r>
            <a:endParaRPr sz="2800"/>
          </a:p>
          <a:p>
            <a:pPr indent="0" lvl="0" marL="0" marR="0" rtl="0" algn="l">
              <a:lnSpc>
                <a:spcPct val="90000"/>
              </a:lnSpc>
              <a:spcBef>
                <a:spcPts val="1001"/>
              </a:spcBef>
              <a:spcAft>
                <a:spcPts val="0"/>
              </a:spcAft>
              <a:buNone/>
            </a:pPr>
            <a:r>
              <a:t/>
            </a:r>
            <a:endParaRPr sz="2800"/>
          </a:p>
          <a:p>
            <a:pPr indent="0" lvl="0" marL="0" marR="0" rtl="0" algn="l">
              <a:lnSpc>
                <a:spcPct val="90000"/>
              </a:lnSpc>
              <a:spcBef>
                <a:spcPts val="1001"/>
              </a:spcBef>
              <a:spcAft>
                <a:spcPts val="0"/>
              </a:spcAft>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307" name="Google Shape;307;p24">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308" name="Google Shape;308;p24"/>
          <p:cNvCxnSpPr/>
          <p:nvPr/>
        </p:nvCxnSpPr>
        <p:spPr>
          <a:xfrm>
            <a:off x="828000" y="1188000"/>
            <a:ext cx="10080000" cy="360"/>
          </a:xfrm>
          <a:prstGeom prst="straightConnector1">
            <a:avLst/>
          </a:prstGeom>
          <a:noFill/>
          <a:ln cap="flat" cmpd="sng" w="36000">
            <a:solidFill>
              <a:srgbClr val="158466"/>
            </a:solidFill>
            <a:prstDash val="solid"/>
            <a:round/>
            <a:headEnd len="sm" w="sm" type="none"/>
            <a:tailEnd len="sm" w="sm" type="none"/>
          </a:ln>
        </p:spPr>
      </p:cxnSp>
      <p:sp>
        <p:nvSpPr>
          <p:cNvPr id="309" name="Google Shape;309;p24"/>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310" name="Google Shape;310;p24"/>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311" name="Google Shape;311;p24"/>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312" name="Google Shape;312;p24"/>
          <p:cNvPicPr preferRelativeResize="0"/>
          <p:nvPr/>
        </p:nvPicPr>
        <p:blipFill rotWithShape="1">
          <a:blip r:embed="rId5">
            <a:alphaModFix/>
          </a:blip>
          <a:srcRect b="2232" l="20875" r="21119" t="1963"/>
          <a:stretch/>
        </p:blipFill>
        <p:spPr>
          <a:xfrm>
            <a:off x="8070650" y="1439650"/>
            <a:ext cx="3598176" cy="3342724"/>
          </a:xfrm>
          <a:prstGeom prst="rect">
            <a:avLst/>
          </a:prstGeom>
          <a:noFill/>
          <a:ln>
            <a:noFill/>
          </a:ln>
        </p:spPr>
      </p:pic>
      <p:sp>
        <p:nvSpPr>
          <p:cNvPr id="313" name="Google Shape;313;p24"/>
          <p:cNvSpPr/>
          <p:nvPr/>
        </p:nvSpPr>
        <p:spPr>
          <a:xfrm>
            <a:off x="8070650" y="4782375"/>
            <a:ext cx="3867300" cy="474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https://www.pcbpower.us/blog/what-are-vias-and-why-do-you-need-them</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5"/>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Via Tenting</a:t>
            </a:r>
            <a:endParaRPr b="0" i="0" sz="4400" u="none" cap="none" strike="noStrike">
              <a:solidFill>
                <a:srgbClr val="000000"/>
              </a:solidFill>
              <a:latin typeface="Arial"/>
              <a:ea typeface="Arial"/>
              <a:cs typeface="Arial"/>
              <a:sym typeface="Arial"/>
            </a:endParaRPr>
          </a:p>
        </p:txBody>
      </p:sp>
      <p:sp>
        <p:nvSpPr>
          <p:cNvPr id="319" name="Google Shape;319;p25"/>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SzPts val="2800"/>
              <a:buChar char="●"/>
            </a:pPr>
            <a:r>
              <a:rPr lang="en-US" sz="2800"/>
              <a:t>Couvrir un via avec du soldermask</a:t>
            </a:r>
            <a:endParaRPr sz="2800"/>
          </a:p>
          <a:p>
            <a:pPr indent="-406400" lvl="0" marL="457200" marR="0" rtl="0" algn="l">
              <a:lnSpc>
                <a:spcPct val="90000"/>
              </a:lnSpc>
              <a:spcBef>
                <a:spcPts val="0"/>
              </a:spcBef>
              <a:spcAft>
                <a:spcPts val="0"/>
              </a:spcAft>
              <a:buSzPts val="2800"/>
              <a:buChar char="●"/>
            </a:pPr>
            <a:r>
              <a:rPr lang="en-US" sz="2800"/>
              <a:t>Le tenting peut percer</a:t>
            </a:r>
            <a:endParaRPr sz="2800"/>
          </a:p>
          <a:p>
            <a:pPr indent="-406400" lvl="1" marL="914400" marR="0" rtl="0" algn="l">
              <a:lnSpc>
                <a:spcPct val="90000"/>
              </a:lnSpc>
              <a:spcBef>
                <a:spcPts val="0"/>
              </a:spcBef>
              <a:spcAft>
                <a:spcPts val="0"/>
              </a:spcAft>
              <a:buSzPts val="2800"/>
              <a:buChar char="○"/>
            </a:pPr>
            <a:r>
              <a:rPr lang="en-US" sz="2800"/>
              <a:t>Remplir les vias à l’epoxy</a:t>
            </a:r>
            <a:endParaRPr sz="2800"/>
          </a:p>
          <a:p>
            <a:pPr indent="0" lvl="0" marL="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Solution facile pour le solder escape</a:t>
            </a:r>
            <a:endParaRPr sz="2800"/>
          </a:p>
          <a:p>
            <a:pPr indent="0" lvl="0" marL="0" marR="0" rtl="0" algn="l">
              <a:lnSpc>
                <a:spcPct val="90000"/>
              </a:lnSpc>
              <a:spcBef>
                <a:spcPts val="1001"/>
              </a:spcBef>
              <a:spcAft>
                <a:spcPts val="0"/>
              </a:spcAft>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320" name="Google Shape;320;p25">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321" name="Google Shape;321;p25"/>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322" name="Google Shape;322;p25"/>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323" name="Google Shape;323;p25"/>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324" name="Google Shape;324;p25"/>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325" name="Google Shape;325;p25"/>
          <p:cNvPicPr preferRelativeResize="0"/>
          <p:nvPr/>
        </p:nvPicPr>
        <p:blipFill rotWithShape="1">
          <a:blip r:embed="rId5">
            <a:alphaModFix/>
          </a:blip>
          <a:srcRect b="30428" l="25066" r="27639" t="13013"/>
          <a:stretch/>
        </p:blipFill>
        <p:spPr>
          <a:xfrm>
            <a:off x="8483400" y="1821600"/>
            <a:ext cx="2387600" cy="1670050"/>
          </a:xfrm>
          <a:prstGeom prst="rect">
            <a:avLst/>
          </a:prstGeom>
          <a:noFill/>
          <a:ln>
            <a:noFill/>
          </a:ln>
        </p:spPr>
      </p:pic>
      <p:sp>
        <p:nvSpPr>
          <p:cNvPr id="326" name="Google Shape;326;p25"/>
          <p:cNvSpPr/>
          <p:nvPr/>
        </p:nvSpPr>
        <p:spPr>
          <a:xfrm>
            <a:off x="8318300" y="3491650"/>
            <a:ext cx="2800200" cy="474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https://www.pcbgogo.com/current-events/What_Is_Tenting_Via_And_Why_It_Is_Important_In_PCB_Fabrication_.html</a:t>
            </a:r>
            <a:endParaRPr b="0" i="0" sz="900" u="none" cap="none" strike="noStrike">
              <a:solidFill>
                <a:srgbClr val="000000"/>
              </a:solidFill>
              <a:latin typeface="Arial"/>
              <a:ea typeface="Arial"/>
              <a:cs typeface="Arial"/>
              <a:sym typeface="Arial"/>
            </a:endParaRPr>
          </a:p>
        </p:txBody>
      </p:sp>
      <p:pic>
        <p:nvPicPr>
          <p:cNvPr id="327" name="Google Shape;327;p25"/>
          <p:cNvPicPr preferRelativeResize="0"/>
          <p:nvPr/>
        </p:nvPicPr>
        <p:blipFill>
          <a:blip r:embed="rId6">
            <a:alphaModFix/>
          </a:blip>
          <a:stretch>
            <a:fillRect/>
          </a:stretch>
        </p:blipFill>
        <p:spPr>
          <a:xfrm>
            <a:off x="1602700" y="3775820"/>
            <a:ext cx="4857343" cy="2203025"/>
          </a:xfrm>
          <a:prstGeom prst="rect">
            <a:avLst/>
          </a:prstGeom>
          <a:noFill/>
          <a:ln>
            <a:noFill/>
          </a:ln>
        </p:spPr>
      </p:pic>
      <p:sp>
        <p:nvSpPr>
          <p:cNvPr id="328" name="Google Shape;328;p25"/>
          <p:cNvSpPr/>
          <p:nvPr/>
        </p:nvSpPr>
        <p:spPr>
          <a:xfrm>
            <a:off x="1602675" y="5940250"/>
            <a:ext cx="48573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https://www.eurocircuits.com/pcb-assembly-guidelines/solder-escape-wick/</a:t>
            </a:r>
            <a:endParaRPr b="0" i="0" sz="900" u="none" cap="none" strike="noStrike">
              <a:solidFill>
                <a:srgbClr val="000000"/>
              </a:solidFill>
              <a:latin typeface="Arial"/>
              <a:ea typeface="Arial"/>
              <a:cs typeface="Arial"/>
              <a:sym typeface="Arial"/>
            </a:endParaRPr>
          </a:p>
        </p:txBody>
      </p:sp>
      <p:pic>
        <p:nvPicPr>
          <p:cNvPr id="329" name="Google Shape;329;p25"/>
          <p:cNvPicPr preferRelativeResize="0"/>
          <p:nvPr/>
        </p:nvPicPr>
        <p:blipFill rotWithShape="1">
          <a:blip r:embed="rId7">
            <a:alphaModFix/>
          </a:blip>
          <a:srcRect b="19138" l="8214" r="8214" t="8695"/>
          <a:stretch/>
        </p:blipFill>
        <p:spPr>
          <a:xfrm>
            <a:off x="8635288" y="4234150"/>
            <a:ext cx="2166225" cy="1496375"/>
          </a:xfrm>
          <a:prstGeom prst="rect">
            <a:avLst/>
          </a:prstGeom>
          <a:noFill/>
          <a:ln>
            <a:noFill/>
          </a:ln>
        </p:spPr>
      </p:pic>
      <p:sp>
        <p:nvSpPr>
          <p:cNvPr id="330" name="Google Shape;330;p25"/>
          <p:cNvSpPr/>
          <p:nvPr/>
        </p:nvSpPr>
        <p:spPr>
          <a:xfrm>
            <a:off x="8318300" y="5730525"/>
            <a:ext cx="2800200" cy="474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https://www.pcbway.com/pcb_prototype/PCB_Via_Covering.html</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26"/>
          <p:cNvPicPr preferRelativeResize="0"/>
          <p:nvPr/>
        </p:nvPicPr>
        <p:blipFill>
          <a:blip r:embed="rId3">
            <a:alphaModFix/>
          </a:blip>
          <a:stretch>
            <a:fillRect/>
          </a:stretch>
        </p:blipFill>
        <p:spPr>
          <a:xfrm>
            <a:off x="6510138" y="1292538"/>
            <a:ext cx="4810125" cy="3438525"/>
          </a:xfrm>
          <a:prstGeom prst="rect">
            <a:avLst/>
          </a:prstGeom>
          <a:noFill/>
          <a:ln>
            <a:noFill/>
          </a:ln>
        </p:spPr>
      </p:pic>
      <p:sp>
        <p:nvSpPr>
          <p:cNvPr id="336" name="Google Shape;336;p26"/>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Blind, Buried and µVias</a:t>
            </a:r>
            <a:endParaRPr b="0" i="0" sz="4400" u="none" cap="none" strike="noStrike">
              <a:solidFill>
                <a:srgbClr val="000000"/>
              </a:solidFill>
              <a:latin typeface="Arial"/>
              <a:ea typeface="Arial"/>
              <a:cs typeface="Arial"/>
              <a:sym typeface="Arial"/>
            </a:endParaRPr>
          </a:p>
        </p:txBody>
      </p:sp>
      <p:sp>
        <p:nvSpPr>
          <p:cNvPr id="337" name="Google Shape;337;p26"/>
          <p:cNvSpPr txBox="1"/>
          <p:nvPr>
            <p:ph idx="4294967295" type="body"/>
          </p:nvPr>
        </p:nvSpPr>
        <p:spPr>
          <a:xfrm>
            <a:off x="838075" y="1439643"/>
            <a:ext cx="10514100" cy="15600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SzPts val="2800"/>
              <a:buChar char="●"/>
            </a:pPr>
            <a:r>
              <a:rPr lang="en-US" sz="2800"/>
              <a:t>Processus HDI</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0"/>
              </a:spcBef>
              <a:spcAft>
                <a:spcPts val="0"/>
              </a:spcAft>
              <a:buSzPts val="2800"/>
              <a:buChar char="●"/>
            </a:pPr>
            <a:r>
              <a:rPr lang="en-US" sz="2800"/>
              <a:t>Vias partiels</a:t>
            </a:r>
            <a:endParaRPr sz="2800"/>
          </a:p>
          <a:p>
            <a:pPr indent="-406400" lvl="0" marL="457200" marR="0" rtl="0" algn="l">
              <a:lnSpc>
                <a:spcPct val="90000"/>
              </a:lnSpc>
              <a:spcBef>
                <a:spcPts val="0"/>
              </a:spcBef>
              <a:spcAft>
                <a:spcPts val="0"/>
              </a:spcAft>
              <a:buSzPts val="2800"/>
              <a:buChar char="●"/>
            </a:pPr>
            <a:r>
              <a:rPr lang="en-US" sz="2800"/>
              <a:t>Stackup doit être symmétrique!</a:t>
            </a:r>
            <a:endParaRPr sz="2800"/>
          </a:p>
        </p:txBody>
      </p:sp>
      <p:pic>
        <p:nvPicPr>
          <p:cNvPr id="338" name="Google Shape;338;p26">
            <a:hlinkClick r:id="rId4"/>
          </p:cNvPr>
          <p:cNvPicPr preferRelativeResize="0"/>
          <p:nvPr/>
        </p:nvPicPr>
        <p:blipFill rotWithShape="1">
          <a:blip r:embed="rId5">
            <a:alphaModFix/>
          </a:blip>
          <a:srcRect b="0" l="0" r="0" t="0"/>
          <a:stretch/>
        </p:blipFill>
        <p:spPr>
          <a:xfrm>
            <a:off x="11880360" y="6546240"/>
            <a:ext cx="311400" cy="311400"/>
          </a:xfrm>
          <a:prstGeom prst="rect">
            <a:avLst/>
          </a:prstGeom>
          <a:noFill/>
          <a:ln>
            <a:noFill/>
          </a:ln>
        </p:spPr>
      </p:pic>
      <p:cxnSp>
        <p:nvCxnSpPr>
          <p:cNvPr id="339" name="Google Shape;339;p26"/>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340" name="Google Shape;340;p26"/>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341" name="Google Shape;341;p26"/>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342" name="Google Shape;342;p26"/>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
        <p:nvSpPr>
          <p:cNvPr id="343" name="Google Shape;343;p26"/>
          <p:cNvSpPr/>
          <p:nvPr/>
        </p:nvSpPr>
        <p:spPr>
          <a:xfrm>
            <a:off x="7023050" y="4731075"/>
            <a:ext cx="38850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https://www.protoexpress.com/blog/via-the-tiny-conductive-tunnel-that-interconnects-the-pcb-layers/</a:t>
            </a:r>
            <a:endParaRPr b="0" i="0" sz="900" u="none" cap="none" strike="noStrike">
              <a:solidFill>
                <a:srgbClr val="000000"/>
              </a:solidFill>
              <a:latin typeface="Arial"/>
              <a:ea typeface="Arial"/>
              <a:cs typeface="Arial"/>
              <a:sym typeface="Arial"/>
            </a:endParaRPr>
          </a:p>
        </p:txBody>
      </p:sp>
      <p:sp>
        <p:nvSpPr>
          <p:cNvPr id="344" name="Google Shape;344;p26"/>
          <p:cNvSpPr/>
          <p:nvPr/>
        </p:nvSpPr>
        <p:spPr>
          <a:xfrm>
            <a:off x="7923225" y="1571563"/>
            <a:ext cx="3116700" cy="308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26"/>
          <p:cNvSpPr/>
          <p:nvPr/>
        </p:nvSpPr>
        <p:spPr>
          <a:xfrm>
            <a:off x="8828775" y="1576988"/>
            <a:ext cx="3116700" cy="308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26"/>
          <p:cNvSpPr/>
          <p:nvPr/>
        </p:nvSpPr>
        <p:spPr>
          <a:xfrm>
            <a:off x="9777200" y="1576975"/>
            <a:ext cx="3116700" cy="308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26"/>
          <p:cNvSpPr txBox="1"/>
          <p:nvPr>
            <p:ph idx="4294967295" type="body"/>
          </p:nvPr>
        </p:nvSpPr>
        <p:spPr>
          <a:xfrm>
            <a:off x="838950" y="3150347"/>
            <a:ext cx="10514100" cy="2255700"/>
          </a:xfrm>
          <a:prstGeom prst="rect">
            <a:avLst/>
          </a:prstGeom>
          <a:noFill/>
          <a:ln>
            <a:noFill/>
          </a:ln>
        </p:spPr>
        <p:txBody>
          <a:bodyPr anchorCtr="0" anchor="t" bIns="45000" lIns="90000" spcFirstLastPara="1" rIns="90000" wrap="square" tIns="45000">
            <a:normAutofit lnSpcReduction="10000"/>
          </a:bodyPr>
          <a:lstStyle/>
          <a:p>
            <a:pPr indent="-406400" lvl="0" marL="457200" marR="0" rtl="0" algn="l">
              <a:lnSpc>
                <a:spcPct val="90000"/>
              </a:lnSpc>
              <a:spcBef>
                <a:spcPts val="1001"/>
              </a:spcBef>
              <a:spcAft>
                <a:spcPts val="0"/>
              </a:spcAft>
              <a:buSzPts val="2800"/>
              <a:buChar char="●"/>
            </a:pPr>
            <a:r>
              <a:rPr lang="en-US" sz="2800"/>
              <a:t>µVia faits au laser</a:t>
            </a:r>
            <a:endParaRPr sz="2800"/>
          </a:p>
          <a:p>
            <a:pPr indent="-406400" lvl="1" marL="914400" marR="0" rtl="0" algn="l">
              <a:lnSpc>
                <a:spcPct val="90000"/>
              </a:lnSpc>
              <a:spcBef>
                <a:spcPts val="0"/>
              </a:spcBef>
              <a:spcAft>
                <a:spcPts val="0"/>
              </a:spcAft>
              <a:buSzPts val="2800"/>
              <a:buChar char="○"/>
            </a:pPr>
            <a:r>
              <a:rPr lang="en-US" sz="2800"/>
              <a:t>Beaucoup plus petits</a:t>
            </a:r>
            <a:endParaRPr sz="2800"/>
          </a:p>
          <a:p>
            <a:pPr indent="-406400" lvl="1" marL="914400" marR="0" rtl="0" algn="l">
              <a:lnSpc>
                <a:spcPct val="90000"/>
              </a:lnSpc>
              <a:spcBef>
                <a:spcPts val="0"/>
              </a:spcBef>
              <a:spcAft>
                <a:spcPts val="0"/>
              </a:spcAft>
              <a:buSzPts val="2800"/>
              <a:buChar char="○"/>
            </a:pPr>
            <a:r>
              <a:rPr lang="en-US" sz="2800"/>
              <a:t>Doivent êtres staggered</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7"/>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Vias-in-pad</a:t>
            </a:r>
            <a:endParaRPr b="0" i="0" sz="4400" u="none" cap="none" strike="noStrike">
              <a:solidFill>
                <a:srgbClr val="000000"/>
              </a:solidFill>
              <a:latin typeface="Arial"/>
              <a:ea typeface="Arial"/>
              <a:cs typeface="Arial"/>
              <a:sym typeface="Arial"/>
            </a:endParaRPr>
          </a:p>
        </p:txBody>
      </p:sp>
      <p:sp>
        <p:nvSpPr>
          <p:cNvPr id="353" name="Google Shape;353;p27"/>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Via plus proche = mieux</a:t>
            </a:r>
            <a:endParaRPr sz="2800"/>
          </a:p>
          <a:p>
            <a:pPr indent="-406400" lvl="0" marL="457200" marR="0" rtl="0" algn="l">
              <a:lnSpc>
                <a:spcPct val="90000"/>
              </a:lnSpc>
              <a:spcBef>
                <a:spcPts val="0"/>
              </a:spcBef>
              <a:spcAft>
                <a:spcPts val="0"/>
              </a:spcAft>
              <a:buSzPts val="2800"/>
              <a:buChar char="●"/>
            </a:pPr>
            <a:r>
              <a:rPr lang="en-US" sz="2800"/>
              <a:t>Via directement dans le pad</a:t>
            </a:r>
            <a:endParaRPr sz="2800"/>
          </a:p>
          <a:p>
            <a:pPr indent="-406400" lvl="0" marL="457200" marR="0" rtl="0" algn="l">
              <a:lnSpc>
                <a:spcPct val="90000"/>
              </a:lnSpc>
              <a:spcBef>
                <a:spcPts val="0"/>
              </a:spcBef>
              <a:spcAft>
                <a:spcPts val="0"/>
              </a:spcAft>
              <a:buSzPts val="2800"/>
              <a:buChar char="●"/>
            </a:pPr>
            <a:r>
              <a:rPr lang="en-US" sz="2800"/>
              <a:t>Rempli d’epoxy, couvert de cuivre</a:t>
            </a:r>
            <a:endParaRPr sz="2800"/>
          </a:p>
          <a:p>
            <a:pPr indent="0" lvl="0" marL="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Clr>
                <a:srgbClr val="000000"/>
              </a:buClr>
              <a:buSzPts val="2800"/>
              <a:buFont typeface="Arial"/>
              <a:buChar char="●"/>
            </a:pPr>
            <a:r>
              <a:rPr lang="en-US" sz="2800"/>
              <a:t>Surface pas parfaitement plate</a:t>
            </a:r>
            <a:endParaRPr sz="2800"/>
          </a:p>
          <a:p>
            <a:pPr indent="-406400" lvl="0" marL="457200" marR="0" rtl="0" algn="l">
              <a:lnSpc>
                <a:spcPct val="90000"/>
              </a:lnSpc>
              <a:spcBef>
                <a:spcPts val="0"/>
              </a:spcBef>
              <a:spcAft>
                <a:spcPts val="0"/>
              </a:spcAft>
              <a:buSzPts val="2800"/>
              <a:buChar char="●"/>
            </a:pPr>
            <a:r>
              <a:rPr lang="en-US" sz="2800"/>
              <a:t>$$$</a:t>
            </a:r>
            <a:endParaRPr sz="2800"/>
          </a:p>
        </p:txBody>
      </p:sp>
      <p:pic>
        <p:nvPicPr>
          <p:cNvPr id="354" name="Google Shape;354;p27">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355" name="Google Shape;355;p27"/>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356" name="Google Shape;356;p27"/>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357" name="Google Shape;357;p27"/>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358" name="Google Shape;358;p27"/>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359" name="Google Shape;359;p27"/>
          <p:cNvPicPr preferRelativeResize="0"/>
          <p:nvPr/>
        </p:nvPicPr>
        <p:blipFill>
          <a:blip r:embed="rId5">
            <a:alphaModFix/>
          </a:blip>
          <a:stretch>
            <a:fillRect/>
          </a:stretch>
        </p:blipFill>
        <p:spPr>
          <a:xfrm>
            <a:off x="4947348" y="1050100"/>
            <a:ext cx="7637674" cy="4389800"/>
          </a:xfrm>
          <a:prstGeom prst="rect">
            <a:avLst/>
          </a:prstGeom>
          <a:noFill/>
          <a:ln>
            <a:noFill/>
          </a:ln>
        </p:spPr>
      </p:pic>
      <p:sp>
        <p:nvSpPr>
          <p:cNvPr id="360" name="Google Shape;360;p27"/>
          <p:cNvSpPr/>
          <p:nvPr/>
        </p:nvSpPr>
        <p:spPr>
          <a:xfrm>
            <a:off x="5388150" y="5190300"/>
            <a:ext cx="38850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https://www.macrofab.com/blog/via-in-pad-pcb-design/</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8"/>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Panneau</a:t>
            </a:r>
            <a:endParaRPr b="0" i="0" sz="4400" u="none" cap="none" strike="noStrike">
              <a:solidFill>
                <a:srgbClr val="000000"/>
              </a:solidFill>
              <a:latin typeface="Arial"/>
              <a:ea typeface="Arial"/>
              <a:cs typeface="Arial"/>
              <a:sym typeface="Arial"/>
            </a:endParaRPr>
          </a:p>
        </p:txBody>
      </p:sp>
      <p:sp>
        <p:nvSpPr>
          <p:cNvPr id="366" name="Google Shape;366;p28"/>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lang="en-US" sz="2800"/>
              <a:t>Les PCBs sont faits en panneaux</a:t>
            </a:r>
            <a:endParaRPr b="0" i="0" sz="2800" u="none" cap="none" strike="noStrike">
              <a:solidFill>
                <a:srgbClr val="000000"/>
              </a:solidFill>
              <a:latin typeface="Arial"/>
              <a:ea typeface="Arial"/>
              <a:cs typeface="Arial"/>
              <a:sym typeface="Arial"/>
            </a:endParaRPr>
          </a:p>
          <a:p>
            <a:pPr indent="-406400" lvl="1" marL="914400" marR="0" rtl="0" algn="l">
              <a:lnSpc>
                <a:spcPct val="90000"/>
              </a:lnSpc>
              <a:spcBef>
                <a:spcPts val="0"/>
              </a:spcBef>
              <a:spcAft>
                <a:spcPts val="0"/>
              </a:spcAft>
              <a:buClr>
                <a:srgbClr val="000000"/>
              </a:buClr>
              <a:buSzPts val="2800"/>
              <a:buFont typeface="Arial"/>
              <a:buChar char="○"/>
            </a:pPr>
            <a:r>
              <a:rPr lang="en-US" sz="2800"/>
              <a:t>Fabrication</a:t>
            </a:r>
            <a:endParaRPr sz="2800"/>
          </a:p>
          <a:p>
            <a:pPr indent="-406400" lvl="1" marL="914400" marR="0" rtl="0" algn="l">
              <a:lnSpc>
                <a:spcPct val="90000"/>
              </a:lnSpc>
              <a:spcBef>
                <a:spcPts val="0"/>
              </a:spcBef>
              <a:spcAft>
                <a:spcPts val="0"/>
              </a:spcAft>
              <a:buSzPts val="2800"/>
              <a:buChar char="○"/>
            </a:pPr>
            <a:r>
              <a:rPr lang="en-US" sz="2800"/>
              <a:t>Assemblage</a:t>
            </a:r>
            <a:endParaRPr sz="2800"/>
          </a:p>
          <a:p>
            <a:pPr indent="-406400" lvl="1" marL="914400" marR="0" rtl="0" algn="l">
              <a:lnSpc>
                <a:spcPct val="90000"/>
              </a:lnSpc>
              <a:spcBef>
                <a:spcPts val="0"/>
              </a:spcBef>
              <a:spcAft>
                <a:spcPts val="0"/>
              </a:spcAft>
              <a:buSzPts val="2800"/>
              <a:buChar char="○"/>
            </a:pPr>
            <a:r>
              <a:rPr lang="en-US" sz="2800"/>
              <a:t>Tests</a:t>
            </a:r>
            <a:endParaRPr sz="2800"/>
          </a:p>
          <a:p>
            <a:pPr indent="-406400" lvl="0" marL="457200" marR="0" rtl="0" algn="l">
              <a:lnSpc>
                <a:spcPct val="90000"/>
              </a:lnSpc>
              <a:spcBef>
                <a:spcPts val="0"/>
              </a:spcBef>
              <a:spcAft>
                <a:spcPts val="0"/>
              </a:spcAft>
              <a:buClr>
                <a:srgbClr val="000000"/>
              </a:buClr>
              <a:buSzPts val="2800"/>
              <a:buFont typeface="Arial"/>
              <a:buChar char="●"/>
            </a:pPr>
            <a:r>
              <a:rPr lang="en-US" sz="2800"/>
              <a:t>Rail sur les côtés</a:t>
            </a:r>
            <a:endParaRPr sz="2800"/>
          </a:p>
          <a:p>
            <a:pPr indent="-406400" lvl="0" marL="457200" marR="0" rtl="0" algn="l">
              <a:lnSpc>
                <a:spcPct val="90000"/>
              </a:lnSpc>
              <a:spcBef>
                <a:spcPts val="0"/>
              </a:spcBef>
              <a:spcAft>
                <a:spcPts val="0"/>
              </a:spcAft>
              <a:buSzPts val="2800"/>
              <a:buChar char="●"/>
            </a:pPr>
            <a:r>
              <a:rPr lang="en-US" sz="2800"/>
              <a:t>Fiducials</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Pas besoin même modèle</a:t>
            </a:r>
            <a:endParaRPr sz="2800"/>
          </a:p>
          <a:p>
            <a:pPr indent="-406400" lvl="1" marL="914400" marR="0" rtl="0" algn="l">
              <a:lnSpc>
                <a:spcPct val="90000"/>
              </a:lnSpc>
              <a:spcBef>
                <a:spcPts val="0"/>
              </a:spcBef>
              <a:spcAft>
                <a:spcPts val="0"/>
              </a:spcAft>
              <a:buSzPts val="2800"/>
              <a:buChar char="○"/>
            </a:pPr>
            <a:r>
              <a:rPr lang="en-US" sz="2800"/>
              <a:t>Même stackup</a:t>
            </a:r>
            <a:endParaRPr sz="2800"/>
          </a:p>
          <a:p>
            <a:pPr indent="-406400" lvl="0" marL="457200" marR="0" rtl="0" algn="l">
              <a:lnSpc>
                <a:spcPct val="90000"/>
              </a:lnSpc>
              <a:spcBef>
                <a:spcPts val="0"/>
              </a:spcBef>
              <a:spcAft>
                <a:spcPts val="0"/>
              </a:spcAft>
              <a:buSzPts val="2800"/>
              <a:buChar char="●"/>
            </a:pPr>
            <a:r>
              <a:rPr lang="en-US" sz="2800"/>
              <a:t>Fabricant s’en occupe souvent</a:t>
            </a:r>
            <a:endParaRPr sz="2800"/>
          </a:p>
          <a:p>
            <a:pPr indent="0" lvl="0" marL="457200" marR="0" rtl="0" algn="l">
              <a:lnSpc>
                <a:spcPct val="90000"/>
              </a:lnSpc>
              <a:spcBef>
                <a:spcPts val="1001"/>
              </a:spcBef>
              <a:spcAft>
                <a:spcPts val="0"/>
              </a:spcAft>
              <a:buNone/>
            </a:pPr>
            <a:r>
              <a:t/>
            </a:r>
            <a:endParaRPr sz="2800"/>
          </a:p>
        </p:txBody>
      </p:sp>
      <p:pic>
        <p:nvPicPr>
          <p:cNvPr id="367" name="Google Shape;367;p28">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368" name="Google Shape;368;p28"/>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369" name="Google Shape;369;p28"/>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370" name="Google Shape;370;p28"/>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371" name="Google Shape;371;p28"/>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
        <p:nvSpPr>
          <p:cNvPr id="372" name="Google Shape;372;p28"/>
          <p:cNvSpPr/>
          <p:nvPr/>
        </p:nvSpPr>
        <p:spPr>
          <a:xfrm>
            <a:off x="7600825" y="4884525"/>
            <a:ext cx="38850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https://www.pentalogix.com/blog/2023/01/11/what-is-pcb-panelization/</a:t>
            </a:r>
            <a:endParaRPr b="0" i="0" sz="900" u="none" cap="none" strike="noStrike">
              <a:solidFill>
                <a:srgbClr val="000000"/>
              </a:solidFill>
              <a:latin typeface="Arial"/>
              <a:ea typeface="Arial"/>
              <a:cs typeface="Arial"/>
              <a:sym typeface="Arial"/>
            </a:endParaRPr>
          </a:p>
        </p:txBody>
      </p:sp>
      <p:pic>
        <p:nvPicPr>
          <p:cNvPr id="373" name="Google Shape;373;p28"/>
          <p:cNvPicPr preferRelativeResize="0"/>
          <p:nvPr/>
        </p:nvPicPr>
        <p:blipFill rotWithShape="1">
          <a:blip r:embed="rId5">
            <a:alphaModFix/>
          </a:blip>
          <a:srcRect b="0" l="18367" r="16937" t="0"/>
          <a:stretch/>
        </p:blipFill>
        <p:spPr>
          <a:xfrm>
            <a:off x="7600825" y="1586825"/>
            <a:ext cx="4007050" cy="3297700"/>
          </a:xfrm>
          <a:prstGeom prst="rect">
            <a:avLst/>
          </a:prstGeom>
          <a:noFill/>
          <a:ln>
            <a:noFill/>
          </a:ln>
        </p:spPr>
      </p:pic>
      <p:pic>
        <p:nvPicPr>
          <p:cNvPr id="374" name="Google Shape;374;p28"/>
          <p:cNvPicPr preferRelativeResize="0"/>
          <p:nvPr/>
        </p:nvPicPr>
        <p:blipFill>
          <a:blip r:embed="rId6">
            <a:alphaModFix/>
          </a:blip>
          <a:stretch>
            <a:fillRect/>
          </a:stretch>
        </p:blipFill>
        <p:spPr>
          <a:xfrm>
            <a:off x="5504550" y="1510000"/>
            <a:ext cx="6547725" cy="3961750"/>
          </a:xfrm>
          <a:prstGeom prst="rect">
            <a:avLst/>
          </a:prstGeom>
          <a:noFill/>
          <a:ln>
            <a:noFill/>
          </a:ln>
        </p:spPr>
      </p:pic>
      <p:sp>
        <p:nvSpPr>
          <p:cNvPr id="375" name="Google Shape;375;p28"/>
          <p:cNvSpPr/>
          <p:nvPr/>
        </p:nvSpPr>
        <p:spPr>
          <a:xfrm>
            <a:off x="7304975" y="5495725"/>
            <a:ext cx="38850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https://www.pcbunlimited.com/engineering/fiducial-data-pcb-design</a:t>
            </a:r>
            <a:endParaRPr b="0" i="0" sz="9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9"/>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Séparation des </a:t>
            </a:r>
            <a:r>
              <a:rPr lang="en-US" sz="4400"/>
              <a:t>Panneau</a:t>
            </a:r>
            <a:endParaRPr b="0" i="0" sz="4400" u="none" cap="none" strike="noStrike">
              <a:solidFill>
                <a:srgbClr val="000000"/>
              </a:solidFill>
              <a:latin typeface="Arial"/>
              <a:ea typeface="Arial"/>
              <a:cs typeface="Arial"/>
              <a:sym typeface="Arial"/>
            </a:endParaRPr>
          </a:p>
        </p:txBody>
      </p:sp>
      <p:sp>
        <p:nvSpPr>
          <p:cNvPr id="381" name="Google Shape;381;p29"/>
          <p:cNvSpPr txBox="1"/>
          <p:nvPr>
            <p:ph idx="4294967295" type="body"/>
          </p:nvPr>
        </p:nvSpPr>
        <p:spPr>
          <a:xfrm>
            <a:off x="838075" y="1439643"/>
            <a:ext cx="10514100" cy="1762500"/>
          </a:xfrm>
          <a:prstGeom prst="rect">
            <a:avLst/>
          </a:prstGeom>
          <a:noFill/>
          <a:ln>
            <a:noFill/>
          </a:ln>
        </p:spPr>
        <p:txBody>
          <a:bodyPr anchorCtr="0" anchor="t" bIns="45000" lIns="90000" spcFirstLastPara="1" rIns="90000" wrap="square" tIns="45000">
            <a:normAutofit lnSpcReduction="20000"/>
          </a:bodyPr>
          <a:lstStyle/>
          <a:p>
            <a:pPr indent="-406400" lvl="0" marL="457200" marR="0" rtl="0" algn="l">
              <a:lnSpc>
                <a:spcPct val="90000"/>
              </a:lnSpc>
              <a:spcBef>
                <a:spcPts val="1001"/>
              </a:spcBef>
              <a:spcAft>
                <a:spcPts val="0"/>
              </a:spcAft>
              <a:buSzPts val="2800"/>
              <a:buChar char="●"/>
            </a:pPr>
            <a:r>
              <a:rPr lang="en-US" sz="2800"/>
              <a:t>V-score</a:t>
            </a:r>
            <a:endParaRPr sz="2800"/>
          </a:p>
          <a:p>
            <a:pPr indent="-406400" lvl="1" marL="914400" marR="0" rtl="0" algn="l">
              <a:lnSpc>
                <a:spcPct val="90000"/>
              </a:lnSpc>
              <a:spcBef>
                <a:spcPts val="0"/>
              </a:spcBef>
              <a:spcAft>
                <a:spcPts val="0"/>
              </a:spcAft>
              <a:buSzPts val="2800"/>
              <a:buChar char="○"/>
            </a:pPr>
            <a:r>
              <a:rPr lang="en-US" sz="2800"/>
              <a:t>Découpe partielle</a:t>
            </a:r>
            <a:endParaRPr sz="2800"/>
          </a:p>
          <a:p>
            <a:pPr indent="-406400" lvl="1" marL="914400" marR="0" rtl="0" algn="l">
              <a:lnSpc>
                <a:spcPct val="90000"/>
              </a:lnSpc>
              <a:spcBef>
                <a:spcPts val="0"/>
              </a:spcBef>
              <a:spcAft>
                <a:spcPts val="0"/>
              </a:spcAft>
              <a:buSzPts val="2800"/>
              <a:buChar char="○"/>
            </a:pPr>
            <a:r>
              <a:rPr lang="en-US" sz="2800"/>
              <a:t>Efficace en espace</a:t>
            </a:r>
            <a:endParaRPr sz="2800"/>
          </a:p>
          <a:p>
            <a:pPr indent="-406400" lvl="1" marL="914400" marR="0" rtl="0" algn="l">
              <a:lnSpc>
                <a:spcPct val="90000"/>
              </a:lnSpc>
              <a:spcBef>
                <a:spcPts val="0"/>
              </a:spcBef>
              <a:spcAft>
                <a:spcPts val="0"/>
              </a:spcAft>
              <a:buSzPts val="2800"/>
              <a:buChar char="○"/>
            </a:pPr>
            <a:r>
              <a:rPr lang="en-US" sz="2800"/>
              <a:t>Strain sur le PCB</a:t>
            </a:r>
            <a:endParaRPr sz="2800"/>
          </a:p>
          <a:p>
            <a:pPr indent="0" lvl="0" marL="457200" marR="0" rtl="0" algn="l">
              <a:lnSpc>
                <a:spcPct val="90000"/>
              </a:lnSpc>
              <a:spcBef>
                <a:spcPts val="1001"/>
              </a:spcBef>
              <a:spcAft>
                <a:spcPts val="0"/>
              </a:spcAft>
              <a:buNone/>
            </a:pPr>
            <a:r>
              <a:t/>
            </a:r>
            <a:endParaRPr sz="2800"/>
          </a:p>
        </p:txBody>
      </p:sp>
      <p:pic>
        <p:nvPicPr>
          <p:cNvPr id="382" name="Google Shape;382;p29">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383" name="Google Shape;383;p29"/>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384" name="Google Shape;384;p29"/>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385" name="Google Shape;385;p29"/>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386" name="Google Shape;386;p29"/>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
        <p:nvSpPr>
          <p:cNvPr id="387" name="Google Shape;387;p29"/>
          <p:cNvSpPr/>
          <p:nvPr/>
        </p:nvSpPr>
        <p:spPr>
          <a:xfrm>
            <a:off x="5155700" y="3511100"/>
            <a:ext cx="38850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https://www.pentalogix.com/blog/2023/01/11/what-is-pcb-panelization/</a:t>
            </a:r>
            <a:endParaRPr b="0" i="0" sz="900" u="none" cap="none" strike="noStrike">
              <a:solidFill>
                <a:srgbClr val="000000"/>
              </a:solidFill>
              <a:latin typeface="Arial"/>
              <a:ea typeface="Arial"/>
              <a:cs typeface="Arial"/>
              <a:sym typeface="Arial"/>
            </a:endParaRPr>
          </a:p>
        </p:txBody>
      </p:sp>
      <p:pic>
        <p:nvPicPr>
          <p:cNvPr id="388" name="Google Shape;388;p29"/>
          <p:cNvPicPr preferRelativeResize="0"/>
          <p:nvPr/>
        </p:nvPicPr>
        <p:blipFill>
          <a:blip r:embed="rId5">
            <a:alphaModFix/>
          </a:blip>
          <a:stretch>
            <a:fillRect/>
          </a:stretch>
        </p:blipFill>
        <p:spPr>
          <a:xfrm>
            <a:off x="5155700" y="1361163"/>
            <a:ext cx="6724650" cy="2238375"/>
          </a:xfrm>
          <a:prstGeom prst="rect">
            <a:avLst/>
          </a:prstGeom>
          <a:noFill/>
          <a:ln>
            <a:noFill/>
          </a:ln>
        </p:spPr>
      </p:pic>
      <p:pic>
        <p:nvPicPr>
          <p:cNvPr id="389" name="Google Shape;389;p29"/>
          <p:cNvPicPr preferRelativeResize="0"/>
          <p:nvPr/>
        </p:nvPicPr>
        <p:blipFill>
          <a:blip r:embed="rId6">
            <a:alphaModFix/>
          </a:blip>
          <a:stretch>
            <a:fillRect/>
          </a:stretch>
        </p:blipFill>
        <p:spPr>
          <a:xfrm>
            <a:off x="5155688" y="3772413"/>
            <a:ext cx="6600825" cy="2238375"/>
          </a:xfrm>
          <a:prstGeom prst="rect">
            <a:avLst/>
          </a:prstGeom>
          <a:noFill/>
          <a:ln>
            <a:noFill/>
          </a:ln>
        </p:spPr>
      </p:pic>
      <p:sp>
        <p:nvSpPr>
          <p:cNvPr id="390" name="Google Shape;390;p29"/>
          <p:cNvSpPr txBox="1"/>
          <p:nvPr>
            <p:ph idx="4294967295" type="body"/>
          </p:nvPr>
        </p:nvSpPr>
        <p:spPr>
          <a:xfrm>
            <a:off x="952100" y="3970993"/>
            <a:ext cx="10514100" cy="1762500"/>
          </a:xfrm>
          <a:prstGeom prst="rect">
            <a:avLst/>
          </a:prstGeom>
          <a:noFill/>
          <a:ln>
            <a:noFill/>
          </a:ln>
        </p:spPr>
        <p:txBody>
          <a:bodyPr anchorCtr="0" anchor="t" bIns="45000" lIns="90000" spcFirstLastPara="1" rIns="90000" wrap="square" tIns="45000">
            <a:normAutofit lnSpcReduction="20000"/>
          </a:bodyPr>
          <a:lstStyle/>
          <a:p>
            <a:pPr indent="-406400" lvl="0" marL="457200" marR="0" rtl="0" algn="l">
              <a:lnSpc>
                <a:spcPct val="90000"/>
              </a:lnSpc>
              <a:spcBef>
                <a:spcPts val="1001"/>
              </a:spcBef>
              <a:spcAft>
                <a:spcPts val="0"/>
              </a:spcAft>
              <a:buSzPts val="2800"/>
              <a:buChar char="●"/>
            </a:pPr>
            <a:r>
              <a:rPr lang="en-US" sz="2800"/>
              <a:t>Mouse bites</a:t>
            </a:r>
            <a:endParaRPr sz="2800"/>
          </a:p>
          <a:p>
            <a:pPr indent="-406400" lvl="1" marL="914400" marR="0" rtl="0" algn="l">
              <a:lnSpc>
                <a:spcPct val="90000"/>
              </a:lnSpc>
              <a:spcBef>
                <a:spcPts val="0"/>
              </a:spcBef>
              <a:spcAft>
                <a:spcPts val="0"/>
              </a:spcAft>
              <a:buSzPts val="2800"/>
              <a:buChar char="○"/>
            </a:pPr>
            <a:r>
              <a:rPr lang="en-US" sz="2800"/>
              <a:t>Découpe complète</a:t>
            </a:r>
            <a:endParaRPr/>
          </a:p>
          <a:p>
            <a:pPr indent="-406400" lvl="1" marL="914400" marR="0" rtl="0" algn="l">
              <a:lnSpc>
                <a:spcPct val="90000"/>
              </a:lnSpc>
              <a:spcBef>
                <a:spcPts val="0"/>
              </a:spcBef>
              <a:spcAft>
                <a:spcPts val="0"/>
              </a:spcAft>
              <a:buSzPts val="2800"/>
              <a:buChar char="○"/>
            </a:pPr>
            <a:r>
              <a:rPr lang="en-US" sz="2800"/>
              <a:t>Perte d’espace</a:t>
            </a:r>
            <a:endParaRPr sz="2800"/>
          </a:p>
          <a:p>
            <a:pPr indent="-406400" lvl="1" marL="914400" marR="0" rtl="0" algn="l">
              <a:lnSpc>
                <a:spcPct val="90000"/>
              </a:lnSpc>
              <a:spcBef>
                <a:spcPts val="0"/>
              </a:spcBef>
              <a:spcAft>
                <a:spcPts val="0"/>
              </a:spcAft>
              <a:buSzPts val="2800"/>
              <a:buChar char="○"/>
            </a:pPr>
            <a:r>
              <a:rPr lang="en-US" sz="2800"/>
              <a:t>Laisse des bouts</a:t>
            </a:r>
            <a:endParaRPr sz="2800"/>
          </a:p>
          <a:p>
            <a:pPr indent="0" lvl="0" marL="457200" marR="0" rtl="0" algn="l">
              <a:lnSpc>
                <a:spcPct val="90000"/>
              </a:lnSpc>
              <a:spcBef>
                <a:spcPts val="1001"/>
              </a:spcBef>
              <a:spcAft>
                <a:spcPts val="0"/>
              </a:spcAft>
              <a:buNone/>
            </a:pPr>
            <a:r>
              <a:t/>
            </a:r>
            <a:endParaRPr sz="2800"/>
          </a:p>
        </p:txBody>
      </p:sp>
      <p:sp>
        <p:nvSpPr>
          <p:cNvPr id="391" name="Google Shape;391;p29"/>
          <p:cNvSpPr/>
          <p:nvPr/>
        </p:nvSpPr>
        <p:spPr>
          <a:xfrm>
            <a:off x="5242475" y="5943800"/>
            <a:ext cx="38850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https://www.pentalogix.com/blog/2023/01/11/what-is-pcb-panelization/</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818"/>
        </a:solidFill>
      </p:bgPr>
    </p:bg>
    <p:spTree>
      <p:nvGrpSpPr>
        <p:cNvPr id="395" name="Shape 395"/>
        <p:cNvGrpSpPr/>
        <p:nvPr/>
      </p:nvGrpSpPr>
      <p:grpSpPr>
        <a:xfrm>
          <a:off x="0" y="0"/>
          <a:ext cx="0" cy="0"/>
          <a:chOff x="0" y="0"/>
          <a:chExt cx="0" cy="0"/>
        </a:xfrm>
      </p:grpSpPr>
      <p:sp>
        <p:nvSpPr>
          <p:cNvPr id="396" name="Google Shape;396;p30"/>
          <p:cNvSpPr txBox="1"/>
          <p:nvPr>
            <p:ph idx="4294967295" type="title"/>
          </p:nvPr>
        </p:nvSpPr>
        <p:spPr>
          <a:xfrm>
            <a:off x="357120" y="204840"/>
            <a:ext cx="10514100" cy="8763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F2F2F2"/>
              </a:buClr>
              <a:buSzPts val="4400"/>
              <a:buFont typeface="Arial"/>
              <a:buNone/>
            </a:pPr>
            <a:r>
              <a:rPr b="0" i="0" lang="en-US" sz="4400" u="none" cap="none" strike="noStrike">
                <a:solidFill>
                  <a:srgbClr val="F2F2F2"/>
                </a:solidFill>
                <a:latin typeface="Arial"/>
                <a:ea typeface="Arial"/>
                <a:cs typeface="Arial"/>
                <a:sym typeface="Arial"/>
              </a:rPr>
              <a:t>Déroulement de la présentation</a:t>
            </a:r>
            <a:endParaRPr b="0" i="0" sz="4400" u="none" cap="none" strike="noStrike">
              <a:solidFill>
                <a:srgbClr val="FFFFFF"/>
              </a:solidFill>
              <a:latin typeface="Arial"/>
              <a:ea typeface="Arial"/>
              <a:cs typeface="Arial"/>
              <a:sym typeface="Arial"/>
            </a:endParaRPr>
          </a:p>
        </p:txBody>
      </p:sp>
      <p:grpSp>
        <p:nvGrpSpPr>
          <p:cNvPr id="397" name="Google Shape;397;p30"/>
          <p:cNvGrpSpPr/>
          <p:nvPr/>
        </p:nvGrpSpPr>
        <p:grpSpPr>
          <a:xfrm>
            <a:off x="2322360" y="1865880"/>
            <a:ext cx="2041649" cy="1600140"/>
            <a:chOff x="2322360" y="1865880"/>
            <a:chExt cx="2041649" cy="1600140"/>
          </a:xfrm>
        </p:grpSpPr>
        <p:grpSp>
          <p:nvGrpSpPr>
            <p:cNvPr id="398" name="Google Shape;398;p30"/>
            <p:cNvGrpSpPr/>
            <p:nvPr/>
          </p:nvGrpSpPr>
          <p:grpSpPr>
            <a:xfrm>
              <a:off x="2322360" y="1867320"/>
              <a:ext cx="2041649" cy="1598700"/>
              <a:chOff x="2322360" y="1867320"/>
              <a:chExt cx="2041649" cy="1598700"/>
            </a:xfrm>
          </p:grpSpPr>
          <p:sp>
            <p:nvSpPr>
              <p:cNvPr id="399" name="Google Shape;399;p30"/>
              <p:cNvSpPr/>
              <p:nvPr/>
            </p:nvSpPr>
            <p:spPr>
              <a:xfrm>
                <a:off x="2322360" y="186732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00" name="Google Shape;400;p30"/>
              <p:cNvSpPr/>
              <p:nvPr/>
            </p:nvSpPr>
            <p:spPr>
              <a:xfrm>
                <a:off x="2322360" y="186732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401" name="Google Shape;401;p30"/>
            <p:cNvSpPr/>
            <p:nvPr/>
          </p:nvSpPr>
          <p:spPr>
            <a:xfrm>
              <a:off x="2322360" y="2496960"/>
              <a:ext cx="20322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i="0" lang="en-US" sz="1650" u="none" cap="none" strike="noStrike">
                  <a:solidFill>
                    <a:srgbClr val="000000"/>
                  </a:solidFill>
                </a:rPr>
                <a:t>Composition d’un PCB</a:t>
              </a:r>
              <a:endParaRPr i="0" sz="1650" u="none" cap="none" strike="noStrike">
                <a:solidFill>
                  <a:srgbClr val="FFFFFF"/>
                </a:solidFill>
              </a:endParaRPr>
            </a:p>
          </p:txBody>
        </p:sp>
        <p:sp>
          <p:nvSpPr>
            <p:cNvPr id="402" name="Google Shape;402;p30"/>
            <p:cNvSpPr/>
            <p:nvPr/>
          </p:nvSpPr>
          <p:spPr>
            <a:xfrm>
              <a:off x="2544120" y="186588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grpSp>
      <p:grpSp>
        <p:nvGrpSpPr>
          <p:cNvPr id="403" name="Google Shape;403;p30"/>
          <p:cNvGrpSpPr/>
          <p:nvPr/>
        </p:nvGrpSpPr>
        <p:grpSpPr>
          <a:xfrm>
            <a:off x="4779720" y="1865160"/>
            <a:ext cx="2051369" cy="1599420"/>
            <a:chOff x="4779720" y="1865160"/>
            <a:chExt cx="2051369" cy="1599420"/>
          </a:xfrm>
        </p:grpSpPr>
        <p:grpSp>
          <p:nvGrpSpPr>
            <p:cNvPr id="404" name="Google Shape;404;p30"/>
            <p:cNvGrpSpPr/>
            <p:nvPr/>
          </p:nvGrpSpPr>
          <p:grpSpPr>
            <a:xfrm>
              <a:off x="4789440" y="1865880"/>
              <a:ext cx="2041649" cy="1598700"/>
              <a:chOff x="4789440" y="1865880"/>
              <a:chExt cx="2041649" cy="1598700"/>
            </a:xfrm>
          </p:grpSpPr>
          <p:sp>
            <p:nvSpPr>
              <p:cNvPr id="405" name="Google Shape;405;p30"/>
              <p:cNvSpPr/>
              <p:nvPr/>
            </p:nvSpPr>
            <p:spPr>
              <a:xfrm>
                <a:off x="4789440" y="186588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06" name="Google Shape;406;p30"/>
              <p:cNvSpPr/>
              <p:nvPr/>
            </p:nvSpPr>
            <p:spPr>
              <a:xfrm>
                <a:off x="4789440" y="186588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407" name="Google Shape;407;p30"/>
            <p:cNvSpPr/>
            <p:nvPr/>
          </p:nvSpPr>
          <p:spPr>
            <a:xfrm>
              <a:off x="4779720" y="2505240"/>
              <a:ext cx="20412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1650" u="none" cap="none" strike="noStrike">
                  <a:solidFill>
                    <a:srgbClr val="000000"/>
                  </a:solidFill>
                </a:rPr>
                <a:t>Étapes de</a:t>
              </a:r>
              <a:endParaRPr b="1" i="0" sz="1650" u="none" cap="none" strike="noStrike">
                <a:solidFill>
                  <a:srgbClr val="FFFFFF"/>
                </a:solidFill>
              </a:endParaRPr>
            </a:p>
            <a:p>
              <a:pPr indent="0" lvl="0" marL="0" marR="0" rtl="0" algn="ctr">
                <a:lnSpc>
                  <a:spcPct val="100000"/>
                </a:lnSpc>
                <a:spcBef>
                  <a:spcPts val="0"/>
                </a:spcBef>
                <a:spcAft>
                  <a:spcPts val="0"/>
                </a:spcAft>
                <a:buNone/>
              </a:pPr>
              <a:r>
                <a:rPr b="1" i="0" lang="en-US" sz="1650" u="none" cap="none" strike="noStrike">
                  <a:solidFill>
                    <a:srgbClr val="000000"/>
                  </a:solidFill>
                </a:rPr>
                <a:t>fabrication</a:t>
              </a:r>
              <a:endParaRPr b="1" i="0" sz="1650" u="none" cap="none" strike="noStrike">
                <a:solidFill>
                  <a:srgbClr val="FFFFFF"/>
                </a:solidFill>
              </a:endParaRPr>
            </a:p>
          </p:txBody>
        </p:sp>
        <p:sp>
          <p:nvSpPr>
            <p:cNvPr id="408" name="Google Shape;408;p30"/>
            <p:cNvSpPr/>
            <p:nvPr/>
          </p:nvSpPr>
          <p:spPr>
            <a:xfrm>
              <a:off x="5011200" y="186516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grpSp>
      <p:grpSp>
        <p:nvGrpSpPr>
          <p:cNvPr id="409" name="Google Shape;409;p30"/>
          <p:cNvGrpSpPr/>
          <p:nvPr/>
        </p:nvGrpSpPr>
        <p:grpSpPr>
          <a:xfrm>
            <a:off x="7270200" y="3657240"/>
            <a:ext cx="2049209" cy="1598700"/>
            <a:chOff x="7270200" y="3657240"/>
            <a:chExt cx="2049209" cy="1598700"/>
          </a:xfrm>
        </p:grpSpPr>
        <p:grpSp>
          <p:nvGrpSpPr>
            <p:cNvPr id="410" name="Google Shape;410;p30"/>
            <p:cNvGrpSpPr/>
            <p:nvPr/>
          </p:nvGrpSpPr>
          <p:grpSpPr>
            <a:xfrm>
              <a:off x="7277760" y="3657240"/>
              <a:ext cx="2041649" cy="1598700"/>
              <a:chOff x="7277760" y="3657240"/>
              <a:chExt cx="2041649" cy="1598700"/>
            </a:xfrm>
          </p:grpSpPr>
          <p:sp>
            <p:nvSpPr>
              <p:cNvPr id="411" name="Google Shape;411;p30"/>
              <p:cNvSpPr/>
              <p:nvPr/>
            </p:nvSpPr>
            <p:spPr>
              <a:xfrm>
                <a:off x="7277760" y="365724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12" name="Google Shape;412;p30"/>
              <p:cNvSpPr/>
              <p:nvPr/>
            </p:nvSpPr>
            <p:spPr>
              <a:xfrm>
                <a:off x="7277760" y="365724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413" name="Google Shape;413;p30"/>
            <p:cNvSpPr/>
            <p:nvPr/>
          </p:nvSpPr>
          <p:spPr>
            <a:xfrm>
              <a:off x="7270200" y="4341960"/>
              <a:ext cx="2041200" cy="25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Vidéo!</a:t>
              </a:r>
              <a:endParaRPr b="0" i="0" sz="1650" u="none" cap="none" strike="noStrike">
                <a:solidFill>
                  <a:srgbClr val="FFFFFF"/>
                </a:solidFill>
                <a:latin typeface="Arial"/>
                <a:ea typeface="Arial"/>
                <a:cs typeface="Arial"/>
                <a:sym typeface="Arial"/>
              </a:endParaRPr>
            </a:p>
          </p:txBody>
        </p:sp>
        <p:sp>
          <p:nvSpPr>
            <p:cNvPr id="414" name="Google Shape;414;p30"/>
            <p:cNvSpPr/>
            <p:nvPr/>
          </p:nvSpPr>
          <p:spPr>
            <a:xfrm>
              <a:off x="7499880" y="365832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6</a:t>
              </a:r>
              <a:endParaRPr b="0" i="0" sz="1800" u="none" cap="none" strike="noStrike">
                <a:solidFill>
                  <a:srgbClr val="000000"/>
                </a:solidFill>
                <a:latin typeface="Arial"/>
                <a:ea typeface="Arial"/>
                <a:cs typeface="Arial"/>
                <a:sym typeface="Arial"/>
              </a:endParaRPr>
            </a:p>
          </p:txBody>
        </p:sp>
      </p:grpSp>
      <p:grpSp>
        <p:nvGrpSpPr>
          <p:cNvPr id="415" name="Google Shape;415;p30"/>
          <p:cNvGrpSpPr/>
          <p:nvPr/>
        </p:nvGrpSpPr>
        <p:grpSpPr>
          <a:xfrm>
            <a:off x="4806720" y="3664800"/>
            <a:ext cx="2045609" cy="1598700"/>
            <a:chOff x="4806720" y="3664800"/>
            <a:chExt cx="2045609" cy="1598700"/>
          </a:xfrm>
        </p:grpSpPr>
        <p:grpSp>
          <p:nvGrpSpPr>
            <p:cNvPr id="416" name="Google Shape;416;p30"/>
            <p:cNvGrpSpPr/>
            <p:nvPr/>
          </p:nvGrpSpPr>
          <p:grpSpPr>
            <a:xfrm>
              <a:off x="4810680" y="3664800"/>
              <a:ext cx="2041649" cy="1598700"/>
              <a:chOff x="4810680" y="3664800"/>
              <a:chExt cx="2041649" cy="1598700"/>
            </a:xfrm>
          </p:grpSpPr>
          <p:sp>
            <p:nvSpPr>
              <p:cNvPr id="417" name="Google Shape;417;p30"/>
              <p:cNvSpPr/>
              <p:nvPr/>
            </p:nvSpPr>
            <p:spPr>
              <a:xfrm>
                <a:off x="4810680" y="366480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18" name="Google Shape;418;p30"/>
              <p:cNvSpPr/>
              <p:nvPr/>
            </p:nvSpPr>
            <p:spPr>
              <a:xfrm>
                <a:off x="4810680" y="366480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419" name="Google Shape;419;p30"/>
            <p:cNvSpPr/>
            <p:nvPr/>
          </p:nvSpPr>
          <p:spPr>
            <a:xfrm>
              <a:off x="4806720" y="4308480"/>
              <a:ext cx="2041200" cy="25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700" u="none" cap="none" strike="noStrike">
                  <a:solidFill>
                    <a:srgbClr val="000000"/>
                  </a:solidFill>
                  <a:latin typeface="Arial"/>
                  <a:ea typeface="Arial"/>
                  <a:cs typeface="Arial"/>
                  <a:sym typeface="Arial"/>
                </a:rPr>
                <a:t>Période de questions</a:t>
              </a:r>
              <a:endParaRPr b="0" i="0" sz="1700" u="none" cap="none" strike="noStrike">
                <a:solidFill>
                  <a:srgbClr val="FFFFFF"/>
                </a:solidFill>
                <a:latin typeface="Arial"/>
                <a:ea typeface="Arial"/>
                <a:cs typeface="Arial"/>
                <a:sym typeface="Arial"/>
              </a:endParaRPr>
            </a:p>
          </p:txBody>
        </p:sp>
        <p:sp>
          <p:nvSpPr>
            <p:cNvPr id="420" name="Google Shape;420;p30"/>
            <p:cNvSpPr/>
            <p:nvPr/>
          </p:nvSpPr>
          <p:spPr>
            <a:xfrm>
              <a:off x="5032800" y="366660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5</a:t>
              </a:r>
              <a:endParaRPr b="0" i="0" sz="1800" u="none" cap="none" strike="noStrike">
                <a:solidFill>
                  <a:srgbClr val="000000"/>
                </a:solidFill>
                <a:latin typeface="Arial"/>
                <a:ea typeface="Arial"/>
                <a:cs typeface="Arial"/>
                <a:sym typeface="Arial"/>
              </a:endParaRPr>
            </a:p>
          </p:txBody>
        </p:sp>
      </p:grpSp>
      <p:grpSp>
        <p:nvGrpSpPr>
          <p:cNvPr id="421" name="Google Shape;421;p30"/>
          <p:cNvGrpSpPr/>
          <p:nvPr/>
        </p:nvGrpSpPr>
        <p:grpSpPr>
          <a:xfrm>
            <a:off x="2325600" y="3657240"/>
            <a:ext cx="2045969" cy="1598700"/>
            <a:chOff x="2325600" y="3657240"/>
            <a:chExt cx="2045969" cy="1598700"/>
          </a:xfrm>
        </p:grpSpPr>
        <p:grpSp>
          <p:nvGrpSpPr>
            <p:cNvPr id="422" name="Google Shape;422;p30"/>
            <p:cNvGrpSpPr/>
            <p:nvPr/>
          </p:nvGrpSpPr>
          <p:grpSpPr>
            <a:xfrm>
              <a:off x="2329920" y="3657240"/>
              <a:ext cx="2041649" cy="1598700"/>
              <a:chOff x="2329920" y="3657240"/>
              <a:chExt cx="2041649" cy="1598700"/>
            </a:xfrm>
          </p:grpSpPr>
          <p:sp>
            <p:nvSpPr>
              <p:cNvPr id="423" name="Google Shape;423;p30"/>
              <p:cNvSpPr/>
              <p:nvPr/>
            </p:nvSpPr>
            <p:spPr>
              <a:xfrm>
                <a:off x="2329920" y="365724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24" name="Google Shape;424;p30"/>
              <p:cNvSpPr/>
              <p:nvPr/>
            </p:nvSpPr>
            <p:spPr>
              <a:xfrm>
                <a:off x="2329920" y="365724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425" name="Google Shape;425;p30"/>
            <p:cNvSpPr/>
            <p:nvPr/>
          </p:nvSpPr>
          <p:spPr>
            <a:xfrm>
              <a:off x="2325600" y="4299840"/>
              <a:ext cx="20376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Notes au manufacturier</a:t>
              </a:r>
              <a:endParaRPr b="0" i="0" sz="1650" u="none" cap="none" strike="noStrike">
                <a:solidFill>
                  <a:srgbClr val="FFFFFF"/>
                </a:solidFill>
                <a:latin typeface="Arial"/>
                <a:ea typeface="Arial"/>
                <a:cs typeface="Arial"/>
                <a:sym typeface="Arial"/>
              </a:endParaRPr>
            </a:p>
          </p:txBody>
        </p:sp>
        <p:sp>
          <p:nvSpPr>
            <p:cNvPr id="426" name="Google Shape;426;p30"/>
            <p:cNvSpPr/>
            <p:nvPr/>
          </p:nvSpPr>
          <p:spPr>
            <a:xfrm>
              <a:off x="2551680" y="365976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4</a:t>
              </a:r>
              <a:endParaRPr b="0" i="0" sz="1800" u="none" cap="none" strike="noStrike">
                <a:solidFill>
                  <a:srgbClr val="000000"/>
                </a:solidFill>
                <a:latin typeface="Arial"/>
                <a:ea typeface="Arial"/>
                <a:cs typeface="Arial"/>
                <a:sym typeface="Arial"/>
              </a:endParaRPr>
            </a:p>
          </p:txBody>
        </p:sp>
      </p:grpSp>
      <p:grpSp>
        <p:nvGrpSpPr>
          <p:cNvPr id="427" name="Google Shape;427;p30"/>
          <p:cNvGrpSpPr/>
          <p:nvPr/>
        </p:nvGrpSpPr>
        <p:grpSpPr>
          <a:xfrm>
            <a:off x="7277760" y="1865160"/>
            <a:ext cx="2045969" cy="1598700"/>
            <a:chOff x="7277760" y="1865160"/>
            <a:chExt cx="2045969" cy="1598700"/>
          </a:xfrm>
        </p:grpSpPr>
        <p:grpSp>
          <p:nvGrpSpPr>
            <p:cNvPr id="428" name="Google Shape;428;p30"/>
            <p:cNvGrpSpPr/>
            <p:nvPr/>
          </p:nvGrpSpPr>
          <p:grpSpPr>
            <a:xfrm>
              <a:off x="7282080" y="1865160"/>
              <a:ext cx="2041649" cy="1598700"/>
              <a:chOff x="7282080" y="1865160"/>
              <a:chExt cx="2041649" cy="1598700"/>
            </a:xfrm>
          </p:grpSpPr>
          <p:sp>
            <p:nvSpPr>
              <p:cNvPr id="429" name="Google Shape;429;p30"/>
              <p:cNvSpPr/>
              <p:nvPr/>
            </p:nvSpPr>
            <p:spPr>
              <a:xfrm>
                <a:off x="7282080" y="186516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30" name="Google Shape;430;p30"/>
              <p:cNvSpPr/>
              <p:nvPr/>
            </p:nvSpPr>
            <p:spPr>
              <a:xfrm>
                <a:off x="7282080" y="186516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431" name="Google Shape;431;p30"/>
            <p:cNvSpPr/>
            <p:nvPr/>
          </p:nvSpPr>
          <p:spPr>
            <a:xfrm>
              <a:off x="7277760" y="2507760"/>
              <a:ext cx="20376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Assemblage &amp;</a:t>
              </a:r>
              <a:endParaRPr b="0" i="0" sz="165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Tests</a:t>
              </a:r>
              <a:endParaRPr b="0" i="0" sz="1650" u="none" cap="none" strike="noStrike">
                <a:solidFill>
                  <a:srgbClr val="FFFFFF"/>
                </a:solidFill>
                <a:latin typeface="Arial"/>
                <a:ea typeface="Arial"/>
                <a:cs typeface="Arial"/>
                <a:sym typeface="Arial"/>
              </a:endParaRPr>
            </a:p>
          </p:txBody>
        </p:sp>
        <p:sp>
          <p:nvSpPr>
            <p:cNvPr id="432" name="Google Shape;432;p30"/>
            <p:cNvSpPr/>
            <p:nvPr/>
          </p:nvSpPr>
          <p:spPr>
            <a:xfrm>
              <a:off x="7503840" y="186768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grpSp>
      <p:sp>
        <p:nvSpPr>
          <p:cNvPr id="433" name="Google Shape;433;p30"/>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434" name="Google Shape;434;p30"/>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435" name="Google Shape;435;p30"/>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1"/>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Étapes de fabrication d’un PCB</a:t>
            </a:r>
            <a:endParaRPr b="0" i="0" sz="4400" u="none" cap="none" strike="noStrike">
              <a:solidFill>
                <a:srgbClr val="000000"/>
              </a:solidFill>
              <a:latin typeface="Arial"/>
              <a:ea typeface="Arial"/>
              <a:cs typeface="Arial"/>
              <a:sym typeface="Arial"/>
            </a:endParaRPr>
          </a:p>
        </p:txBody>
      </p:sp>
      <p:sp>
        <p:nvSpPr>
          <p:cNvPr id="441" name="Google Shape;441;p31"/>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lang="en-US" sz="2800"/>
              <a:t>Source: PCBWay - </a:t>
            </a:r>
            <a:r>
              <a:rPr lang="en-US" sz="2800" u="sng">
                <a:solidFill>
                  <a:schemeClr val="hlink"/>
                </a:solidFill>
                <a:hlinkClick r:id="rId3"/>
              </a:rPr>
              <a:t>https://www.pcbway.com/pcb-service.html</a:t>
            </a:r>
            <a:endParaRPr b="0" i="0" sz="2800" u="none" cap="none" strike="noStrike">
              <a:solidFill>
                <a:srgbClr val="000000"/>
              </a:solidFill>
              <a:latin typeface="Arial"/>
              <a:ea typeface="Arial"/>
              <a:cs typeface="Arial"/>
              <a:sym typeface="Arial"/>
            </a:endParaRPr>
          </a:p>
          <a:p>
            <a:pPr indent="0" lvl="0" marL="457200" marR="0" rtl="0" algn="l">
              <a:lnSpc>
                <a:spcPct val="90000"/>
              </a:lnSpc>
              <a:spcBef>
                <a:spcPts val="1001"/>
              </a:spcBef>
              <a:spcAft>
                <a:spcPts val="0"/>
              </a:spcAft>
              <a:buNone/>
            </a:pPr>
            <a:r>
              <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1001"/>
              </a:spcBef>
              <a:spcAft>
                <a:spcPts val="0"/>
              </a:spcAft>
              <a:buClr>
                <a:srgbClr val="000000"/>
              </a:buClr>
              <a:buSzPts val="2800"/>
              <a:buFont typeface="Arial"/>
              <a:buChar char="●"/>
            </a:pPr>
            <a:r>
              <a:rPr lang="en-US" sz="2800"/>
              <a:t>Comprendre erreurs communes</a:t>
            </a:r>
            <a:endParaRPr sz="2800"/>
          </a:p>
          <a:p>
            <a:pPr indent="-406400" lvl="0" marL="457200" marR="0" rtl="0" algn="l">
              <a:lnSpc>
                <a:spcPct val="90000"/>
              </a:lnSpc>
              <a:spcBef>
                <a:spcPts val="0"/>
              </a:spcBef>
              <a:spcAft>
                <a:spcPts val="0"/>
              </a:spcAft>
              <a:buSzPts val="2800"/>
              <a:buChar char="●"/>
            </a:pPr>
            <a:r>
              <a:rPr lang="en-US" sz="2800"/>
              <a:t>Faire des designs moins chers</a:t>
            </a:r>
            <a:endParaRPr sz="2800"/>
          </a:p>
          <a:p>
            <a:pPr indent="-406400" lvl="0" marL="457200" marR="0" rtl="0" algn="l">
              <a:lnSpc>
                <a:spcPct val="90000"/>
              </a:lnSpc>
              <a:spcBef>
                <a:spcPts val="0"/>
              </a:spcBef>
              <a:spcAft>
                <a:spcPts val="0"/>
              </a:spcAft>
              <a:buSzPts val="2800"/>
              <a:buChar char="●"/>
            </a:pPr>
            <a:r>
              <a:rPr lang="en-US" sz="2800"/>
              <a:t>Optimisation</a:t>
            </a:r>
            <a:endParaRPr sz="2800"/>
          </a:p>
        </p:txBody>
      </p:sp>
      <p:pic>
        <p:nvPicPr>
          <p:cNvPr id="442" name="Google Shape;442;p31">
            <a:hlinkClick r:id="rId4"/>
          </p:cNvPr>
          <p:cNvPicPr preferRelativeResize="0"/>
          <p:nvPr/>
        </p:nvPicPr>
        <p:blipFill rotWithShape="1">
          <a:blip r:embed="rId5">
            <a:alphaModFix/>
          </a:blip>
          <a:srcRect b="0" l="0" r="0" t="0"/>
          <a:stretch/>
        </p:blipFill>
        <p:spPr>
          <a:xfrm>
            <a:off x="11880360" y="6546240"/>
            <a:ext cx="311400" cy="311400"/>
          </a:xfrm>
          <a:prstGeom prst="rect">
            <a:avLst/>
          </a:prstGeom>
          <a:noFill/>
          <a:ln>
            <a:noFill/>
          </a:ln>
        </p:spPr>
      </p:pic>
      <p:cxnSp>
        <p:nvCxnSpPr>
          <p:cNvPr id="443" name="Google Shape;443;p31"/>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444" name="Google Shape;444;p31"/>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445" name="Google Shape;445;p31"/>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446" name="Google Shape;446;p31"/>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818"/>
        </a:solidFill>
      </p:bgPr>
    </p:bg>
    <p:spTree>
      <p:nvGrpSpPr>
        <p:cNvPr id="98" name="Shape 98"/>
        <p:cNvGrpSpPr/>
        <p:nvPr/>
      </p:nvGrpSpPr>
      <p:grpSpPr>
        <a:xfrm>
          <a:off x="0" y="0"/>
          <a:ext cx="0" cy="0"/>
          <a:chOff x="0" y="0"/>
          <a:chExt cx="0" cy="0"/>
        </a:xfrm>
      </p:grpSpPr>
      <p:sp>
        <p:nvSpPr>
          <p:cNvPr id="99" name="Google Shape;99;p14"/>
          <p:cNvSpPr txBox="1"/>
          <p:nvPr>
            <p:ph idx="4294967295" type="title"/>
          </p:nvPr>
        </p:nvSpPr>
        <p:spPr>
          <a:xfrm>
            <a:off x="357120" y="204840"/>
            <a:ext cx="10514160" cy="87624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F2F2F2"/>
              </a:buClr>
              <a:buSzPts val="4400"/>
              <a:buFont typeface="Arial"/>
              <a:buNone/>
            </a:pPr>
            <a:r>
              <a:rPr b="0" i="0" lang="en-US" sz="4400" u="none" cap="none" strike="noStrike">
                <a:solidFill>
                  <a:srgbClr val="F2F2F2"/>
                </a:solidFill>
                <a:latin typeface="Arial"/>
                <a:ea typeface="Arial"/>
                <a:cs typeface="Arial"/>
                <a:sym typeface="Arial"/>
              </a:rPr>
              <a:t>Déroulement de la présentation</a:t>
            </a:r>
            <a:endParaRPr b="0" i="0" sz="4400" u="none" cap="none" strike="noStrike">
              <a:solidFill>
                <a:srgbClr val="FFFFFF"/>
              </a:solidFill>
              <a:latin typeface="Arial"/>
              <a:ea typeface="Arial"/>
              <a:cs typeface="Arial"/>
              <a:sym typeface="Arial"/>
            </a:endParaRPr>
          </a:p>
        </p:txBody>
      </p:sp>
      <p:grpSp>
        <p:nvGrpSpPr>
          <p:cNvPr id="100" name="Google Shape;100;p14"/>
          <p:cNvGrpSpPr/>
          <p:nvPr/>
        </p:nvGrpSpPr>
        <p:grpSpPr>
          <a:xfrm>
            <a:off x="2322360" y="1865880"/>
            <a:ext cx="2041200" cy="1600200"/>
            <a:chOff x="2322360" y="1865880"/>
            <a:chExt cx="2041200" cy="1600200"/>
          </a:xfrm>
        </p:grpSpPr>
        <p:grpSp>
          <p:nvGrpSpPr>
            <p:cNvPr id="101" name="Google Shape;101;p14"/>
            <p:cNvGrpSpPr/>
            <p:nvPr/>
          </p:nvGrpSpPr>
          <p:grpSpPr>
            <a:xfrm>
              <a:off x="2322360" y="1867320"/>
              <a:ext cx="2041200" cy="1598760"/>
              <a:chOff x="2322360" y="1867320"/>
              <a:chExt cx="2041200" cy="1598760"/>
            </a:xfrm>
          </p:grpSpPr>
          <p:sp>
            <p:nvSpPr>
              <p:cNvPr id="102" name="Google Shape;102;p14"/>
              <p:cNvSpPr/>
              <p:nvPr/>
            </p:nvSpPr>
            <p:spPr>
              <a:xfrm>
                <a:off x="2322360" y="186732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03" name="Google Shape;103;p14"/>
              <p:cNvSpPr/>
              <p:nvPr/>
            </p:nvSpPr>
            <p:spPr>
              <a:xfrm>
                <a:off x="2322360" y="186732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04" name="Google Shape;104;p14"/>
            <p:cNvSpPr/>
            <p:nvPr/>
          </p:nvSpPr>
          <p:spPr>
            <a:xfrm>
              <a:off x="2322360" y="2496960"/>
              <a:ext cx="20322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1650" u="none" cap="none" strike="noStrike">
                  <a:solidFill>
                    <a:srgbClr val="000000"/>
                  </a:solidFill>
                  <a:latin typeface="Arial"/>
                  <a:ea typeface="Arial"/>
                  <a:cs typeface="Arial"/>
                  <a:sym typeface="Arial"/>
                </a:rPr>
                <a:t>Composition d’un PCB</a:t>
              </a:r>
              <a:endParaRPr b="0" i="0" sz="1650" u="none" cap="none" strike="noStrike">
                <a:solidFill>
                  <a:srgbClr val="FFFFFF"/>
                </a:solidFill>
                <a:latin typeface="Arial"/>
                <a:ea typeface="Arial"/>
                <a:cs typeface="Arial"/>
                <a:sym typeface="Arial"/>
              </a:endParaRPr>
            </a:p>
          </p:txBody>
        </p:sp>
        <p:sp>
          <p:nvSpPr>
            <p:cNvPr id="105" name="Google Shape;105;p14"/>
            <p:cNvSpPr/>
            <p:nvPr/>
          </p:nvSpPr>
          <p:spPr>
            <a:xfrm>
              <a:off x="2544120" y="186588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grpSp>
      <p:grpSp>
        <p:nvGrpSpPr>
          <p:cNvPr id="106" name="Google Shape;106;p14"/>
          <p:cNvGrpSpPr/>
          <p:nvPr/>
        </p:nvGrpSpPr>
        <p:grpSpPr>
          <a:xfrm>
            <a:off x="4779720" y="1865160"/>
            <a:ext cx="2050920" cy="1599480"/>
            <a:chOff x="4779720" y="1865160"/>
            <a:chExt cx="2050920" cy="1599480"/>
          </a:xfrm>
        </p:grpSpPr>
        <p:grpSp>
          <p:nvGrpSpPr>
            <p:cNvPr id="107" name="Google Shape;107;p14"/>
            <p:cNvGrpSpPr/>
            <p:nvPr/>
          </p:nvGrpSpPr>
          <p:grpSpPr>
            <a:xfrm>
              <a:off x="4789440" y="1865880"/>
              <a:ext cx="2041200" cy="1598760"/>
              <a:chOff x="4789440" y="1865880"/>
              <a:chExt cx="2041200" cy="1598760"/>
            </a:xfrm>
          </p:grpSpPr>
          <p:sp>
            <p:nvSpPr>
              <p:cNvPr id="108" name="Google Shape;108;p14"/>
              <p:cNvSpPr/>
              <p:nvPr/>
            </p:nvSpPr>
            <p:spPr>
              <a:xfrm>
                <a:off x="4789440" y="186588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09" name="Google Shape;109;p14"/>
              <p:cNvSpPr/>
              <p:nvPr/>
            </p:nvSpPr>
            <p:spPr>
              <a:xfrm>
                <a:off x="4789440" y="186588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10" name="Google Shape;110;p14"/>
            <p:cNvSpPr/>
            <p:nvPr/>
          </p:nvSpPr>
          <p:spPr>
            <a:xfrm>
              <a:off x="4779720" y="2505240"/>
              <a:ext cx="20412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Étapes de</a:t>
              </a:r>
              <a:endParaRPr b="0" i="0" sz="165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fabrication</a:t>
              </a:r>
              <a:endParaRPr b="0" i="0" sz="1650" u="none" cap="none" strike="noStrike">
                <a:solidFill>
                  <a:srgbClr val="FFFFFF"/>
                </a:solidFill>
                <a:latin typeface="Arial"/>
                <a:ea typeface="Arial"/>
                <a:cs typeface="Arial"/>
                <a:sym typeface="Arial"/>
              </a:endParaRPr>
            </a:p>
          </p:txBody>
        </p:sp>
        <p:sp>
          <p:nvSpPr>
            <p:cNvPr id="111" name="Google Shape;111;p14"/>
            <p:cNvSpPr/>
            <p:nvPr/>
          </p:nvSpPr>
          <p:spPr>
            <a:xfrm>
              <a:off x="5011200" y="186516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grpSp>
      <p:grpSp>
        <p:nvGrpSpPr>
          <p:cNvPr id="112" name="Google Shape;112;p14"/>
          <p:cNvGrpSpPr/>
          <p:nvPr/>
        </p:nvGrpSpPr>
        <p:grpSpPr>
          <a:xfrm>
            <a:off x="7270200" y="3657240"/>
            <a:ext cx="2048760" cy="1598760"/>
            <a:chOff x="7270200" y="3657240"/>
            <a:chExt cx="2048760" cy="1598760"/>
          </a:xfrm>
        </p:grpSpPr>
        <p:grpSp>
          <p:nvGrpSpPr>
            <p:cNvPr id="113" name="Google Shape;113;p14"/>
            <p:cNvGrpSpPr/>
            <p:nvPr/>
          </p:nvGrpSpPr>
          <p:grpSpPr>
            <a:xfrm>
              <a:off x="7277760" y="3657240"/>
              <a:ext cx="2041200" cy="1598760"/>
              <a:chOff x="7277760" y="3657240"/>
              <a:chExt cx="2041200" cy="1598760"/>
            </a:xfrm>
          </p:grpSpPr>
          <p:sp>
            <p:nvSpPr>
              <p:cNvPr id="114" name="Google Shape;114;p14"/>
              <p:cNvSpPr/>
              <p:nvPr/>
            </p:nvSpPr>
            <p:spPr>
              <a:xfrm>
                <a:off x="7277760" y="365724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15" name="Google Shape;115;p14"/>
              <p:cNvSpPr/>
              <p:nvPr/>
            </p:nvSpPr>
            <p:spPr>
              <a:xfrm>
                <a:off x="7277760" y="365724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16" name="Google Shape;116;p14"/>
            <p:cNvSpPr/>
            <p:nvPr/>
          </p:nvSpPr>
          <p:spPr>
            <a:xfrm>
              <a:off x="7270200" y="4341960"/>
              <a:ext cx="2041200" cy="2509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Vidéo!</a:t>
              </a:r>
              <a:endParaRPr b="0" i="0" sz="1650" u="none" cap="none" strike="noStrike">
                <a:solidFill>
                  <a:srgbClr val="FFFFFF"/>
                </a:solidFill>
                <a:latin typeface="Arial"/>
                <a:ea typeface="Arial"/>
                <a:cs typeface="Arial"/>
                <a:sym typeface="Arial"/>
              </a:endParaRPr>
            </a:p>
          </p:txBody>
        </p:sp>
        <p:sp>
          <p:nvSpPr>
            <p:cNvPr id="117" name="Google Shape;117;p14"/>
            <p:cNvSpPr/>
            <p:nvPr/>
          </p:nvSpPr>
          <p:spPr>
            <a:xfrm>
              <a:off x="7499880" y="365832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6</a:t>
              </a:r>
              <a:endParaRPr b="0" i="0" sz="1800" u="none" cap="none" strike="noStrike">
                <a:solidFill>
                  <a:srgbClr val="000000"/>
                </a:solidFill>
                <a:latin typeface="Arial"/>
                <a:ea typeface="Arial"/>
                <a:cs typeface="Arial"/>
                <a:sym typeface="Arial"/>
              </a:endParaRPr>
            </a:p>
          </p:txBody>
        </p:sp>
      </p:grpSp>
      <p:grpSp>
        <p:nvGrpSpPr>
          <p:cNvPr id="118" name="Google Shape;118;p14"/>
          <p:cNvGrpSpPr/>
          <p:nvPr/>
        </p:nvGrpSpPr>
        <p:grpSpPr>
          <a:xfrm>
            <a:off x="4806720" y="3664800"/>
            <a:ext cx="2045160" cy="1598760"/>
            <a:chOff x="4806720" y="3664800"/>
            <a:chExt cx="2045160" cy="1598760"/>
          </a:xfrm>
        </p:grpSpPr>
        <p:grpSp>
          <p:nvGrpSpPr>
            <p:cNvPr id="119" name="Google Shape;119;p14"/>
            <p:cNvGrpSpPr/>
            <p:nvPr/>
          </p:nvGrpSpPr>
          <p:grpSpPr>
            <a:xfrm>
              <a:off x="4810680" y="3664800"/>
              <a:ext cx="2041200" cy="1598760"/>
              <a:chOff x="4810680" y="3664800"/>
              <a:chExt cx="2041200" cy="1598760"/>
            </a:xfrm>
          </p:grpSpPr>
          <p:sp>
            <p:nvSpPr>
              <p:cNvPr id="120" name="Google Shape;120;p14"/>
              <p:cNvSpPr/>
              <p:nvPr/>
            </p:nvSpPr>
            <p:spPr>
              <a:xfrm>
                <a:off x="4810680" y="366480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21" name="Google Shape;121;p14"/>
              <p:cNvSpPr/>
              <p:nvPr/>
            </p:nvSpPr>
            <p:spPr>
              <a:xfrm>
                <a:off x="4810680" y="366480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22" name="Google Shape;122;p14"/>
            <p:cNvSpPr/>
            <p:nvPr/>
          </p:nvSpPr>
          <p:spPr>
            <a:xfrm>
              <a:off x="4806720" y="4308480"/>
              <a:ext cx="2041200" cy="2599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700" u="none" cap="none" strike="noStrike">
                  <a:solidFill>
                    <a:srgbClr val="000000"/>
                  </a:solidFill>
                  <a:latin typeface="Arial"/>
                  <a:ea typeface="Arial"/>
                  <a:cs typeface="Arial"/>
                  <a:sym typeface="Arial"/>
                </a:rPr>
                <a:t>Période de</a:t>
              </a:r>
              <a:endParaRPr sz="1700"/>
            </a:p>
            <a:p>
              <a:pPr indent="0" lvl="0" marL="0" marR="0" rtl="0" algn="ctr">
                <a:lnSpc>
                  <a:spcPct val="100000"/>
                </a:lnSpc>
                <a:spcBef>
                  <a:spcPts val="0"/>
                </a:spcBef>
                <a:spcAft>
                  <a:spcPts val="0"/>
                </a:spcAft>
                <a:buNone/>
              </a:pPr>
              <a:r>
                <a:rPr b="0" i="0" lang="en-US" sz="1700" u="none" cap="none" strike="noStrike">
                  <a:solidFill>
                    <a:srgbClr val="000000"/>
                  </a:solidFill>
                  <a:latin typeface="Arial"/>
                  <a:ea typeface="Arial"/>
                  <a:cs typeface="Arial"/>
                  <a:sym typeface="Arial"/>
                </a:rPr>
                <a:t>questions</a:t>
              </a:r>
              <a:endParaRPr b="0" i="0" sz="1700" u="none" cap="none" strike="noStrike">
                <a:solidFill>
                  <a:srgbClr val="FFFFFF"/>
                </a:solidFill>
                <a:latin typeface="Arial"/>
                <a:ea typeface="Arial"/>
                <a:cs typeface="Arial"/>
                <a:sym typeface="Arial"/>
              </a:endParaRPr>
            </a:p>
          </p:txBody>
        </p:sp>
        <p:sp>
          <p:nvSpPr>
            <p:cNvPr id="123" name="Google Shape;123;p14"/>
            <p:cNvSpPr/>
            <p:nvPr/>
          </p:nvSpPr>
          <p:spPr>
            <a:xfrm>
              <a:off x="5032800" y="366660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5</a:t>
              </a:r>
              <a:endParaRPr b="0" i="0" sz="1800" u="none" cap="none" strike="noStrike">
                <a:solidFill>
                  <a:srgbClr val="000000"/>
                </a:solidFill>
                <a:latin typeface="Arial"/>
                <a:ea typeface="Arial"/>
                <a:cs typeface="Arial"/>
                <a:sym typeface="Arial"/>
              </a:endParaRPr>
            </a:p>
          </p:txBody>
        </p:sp>
      </p:grpSp>
      <p:grpSp>
        <p:nvGrpSpPr>
          <p:cNvPr id="124" name="Google Shape;124;p14"/>
          <p:cNvGrpSpPr/>
          <p:nvPr/>
        </p:nvGrpSpPr>
        <p:grpSpPr>
          <a:xfrm>
            <a:off x="2325600" y="3657240"/>
            <a:ext cx="2045520" cy="1598760"/>
            <a:chOff x="2325600" y="3657240"/>
            <a:chExt cx="2045520" cy="1598760"/>
          </a:xfrm>
        </p:grpSpPr>
        <p:grpSp>
          <p:nvGrpSpPr>
            <p:cNvPr id="125" name="Google Shape;125;p14"/>
            <p:cNvGrpSpPr/>
            <p:nvPr/>
          </p:nvGrpSpPr>
          <p:grpSpPr>
            <a:xfrm>
              <a:off x="2329920" y="3657240"/>
              <a:ext cx="2041200" cy="1598760"/>
              <a:chOff x="2329920" y="3657240"/>
              <a:chExt cx="2041200" cy="1598760"/>
            </a:xfrm>
          </p:grpSpPr>
          <p:sp>
            <p:nvSpPr>
              <p:cNvPr id="126" name="Google Shape;126;p14"/>
              <p:cNvSpPr/>
              <p:nvPr/>
            </p:nvSpPr>
            <p:spPr>
              <a:xfrm>
                <a:off x="2329920" y="365724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27" name="Google Shape;127;p14"/>
              <p:cNvSpPr/>
              <p:nvPr/>
            </p:nvSpPr>
            <p:spPr>
              <a:xfrm>
                <a:off x="2329920" y="365724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28" name="Google Shape;128;p14"/>
            <p:cNvSpPr/>
            <p:nvPr/>
          </p:nvSpPr>
          <p:spPr>
            <a:xfrm>
              <a:off x="2325600" y="4299840"/>
              <a:ext cx="20376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Notes au manufacturier</a:t>
              </a:r>
              <a:endParaRPr b="0" i="0" sz="1650" u="none" cap="none" strike="noStrike">
                <a:solidFill>
                  <a:srgbClr val="FFFFFF"/>
                </a:solidFill>
                <a:latin typeface="Arial"/>
                <a:ea typeface="Arial"/>
                <a:cs typeface="Arial"/>
                <a:sym typeface="Arial"/>
              </a:endParaRPr>
            </a:p>
          </p:txBody>
        </p:sp>
        <p:sp>
          <p:nvSpPr>
            <p:cNvPr id="129" name="Google Shape;129;p14"/>
            <p:cNvSpPr/>
            <p:nvPr/>
          </p:nvSpPr>
          <p:spPr>
            <a:xfrm>
              <a:off x="2551680" y="365976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4</a:t>
              </a:r>
              <a:endParaRPr b="0" i="0" sz="1800" u="none" cap="none" strike="noStrike">
                <a:solidFill>
                  <a:srgbClr val="000000"/>
                </a:solidFill>
                <a:latin typeface="Arial"/>
                <a:ea typeface="Arial"/>
                <a:cs typeface="Arial"/>
                <a:sym typeface="Arial"/>
              </a:endParaRPr>
            </a:p>
          </p:txBody>
        </p:sp>
      </p:grpSp>
      <p:grpSp>
        <p:nvGrpSpPr>
          <p:cNvPr id="130" name="Google Shape;130;p14"/>
          <p:cNvGrpSpPr/>
          <p:nvPr/>
        </p:nvGrpSpPr>
        <p:grpSpPr>
          <a:xfrm>
            <a:off x="7277760" y="1865160"/>
            <a:ext cx="2045520" cy="1598760"/>
            <a:chOff x="7277760" y="1865160"/>
            <a:chExt cx="2045520" cy="1598760"/>
          </a:xfrm>
        </p:grpSpPr>
        <p:grpSp>
          <p:nvGrpSpPr>
            <p:cNvPr id="131" name="Google Shape;131;p14"/>
            <p:cNvGrpSpPr/>
            <p:nvPr/>
          </p:nvGrpSpPr>
          <p:grpSpPr>
            <a:xfrm>
              <a:off x="7282080" y="1865160"/>
              <a:ext cx="2041200" cy="1598760"/>
              <a:chOff x="7282080" y="1865160"/>
              <a:chExt cx="2041200" cy="1598760"/>
            </a:xfrm>
          </p:grpSpPr>
          <p:sp>
            <p:nvSpPr>
              <p:cNvPr id="132" name="Google Shape;132;p14"/>
              <p:cNvSpPr/>
              <p:nvPr/>
            </p:nvSpPr>
            <p:spPr>
              <a:xfrm>
                <a:off x="7282080" y="186516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33" name="Google Shape;133;p14"/>
              <p:cNvSpPr/>
              <p:nvPr/>
            </p:nvSpPr>
            <p:spPr>
              <a:xfrm>
                <a:off x="7282080" y="186516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34" name="Google Shape;134;p14"/>
            <p:cNvSpPr/>
            <p:nvPr/>
          </p:nvSpPr>
          <p:spPr>
            <a:xfrm>
              <a:off x="7277760" y="2507760"/>
              <a:ext cx="20376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Assemblage &amp;</a:t>
              </a:r>
              <a:endParaRPr b="0" i="0" sz="165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Tests</a:t>
              </a:r>
              <a:endParaRPr b="0" i="0" sz="1650" u="none" cap="none" strike="noStrike">
                <a:solidFill>
                  <a:srgbClr val="FFFFFF"/>
                </a:solidFill>
                <a:latin typeface="Arial"/>
                <a:ea typeface="Arial"/>
                <a:cs typeface="Arial"/>
                <a:sym typeface="Arial"/>
              </a:endParaRPr>
            </a:p>
          </p:txBody>
        </p:sp>
        <p:sp>
          <p:nvSpPr>
            <p:cNvPr id="135" name="Google Shape;135;p14"/>
            <p:cNvSpPr/>
            <p:nvPr/>
          </p:nvSpPr>
          <p:spPr>
            <a:xfrm>
              <a:off x="7503840" y="186768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grpSp>
      <p:sp>
        <p:nvSpPr>
          <p:cNvPr id="136" name="Google Shape;136;p14"/>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137" name="Google Shape;137;p14"/>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138" name="Google Shape;138;p14"/>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2"/>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1 - Préparation</a:t>
            </a:r>
            <a:endParaRPr b="0" i="0" sz="4400" u="none" cap="none" strike="noStrike">
              <a:solidFill>
                <a:srgbClr val="000000"/>
              </a:solidFill>
              <a:latin typeface="Arial"/>
              <a:ea typeface="Arial"/>
              <a:cs typeface="Arial"/>
              <a:sym typeface="Arial"/>
            </a:endParaRPr>
          </a:p>
        </p:txBody>
      </p:sp>
      <p:sp>
        <p:nvSpPr>
          <p:cNvPr id="452" name="Google Shape;452;p32"/>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lang="en-US" sz="2800"/>
              <a:t>Fichiers Gerbers</a:t>
            </a:r>
            <a:endParaRPr b="0" i="0" sz="2800" u="none" cap="none" strike="noStrike">
              <a:solidFill>
                <a:srgbClr val="000000"/>
              </a:solidFill>
              <a:latin typeface="Arial"/>
              <a:ea typeface="Arial"/>
              <a:cs typeface="Arial"/>
              <a:sym typeface="Arial"/>
            </a:endParaRPr>
          </a:p>
          <a:p>
            <a:pPr indent="-406400" lvl="1" marL="914400" marR="0" rtl="0" algn="l">
              <a:lnSpc>
                <a:spcPct val="90000"/>
              </a:lnSpc>
              <a:spcBef>
                <a:spcPts val="0"/>
              </a:spcBef>
              <a:spcAft>
                <a:spcPts val="0"/>
              </a:spcAft>
              <a:buClr>
                <a:srgbClr val="000000"/>
              </a:buClr>
              <a:buSzPts val="2800"/>
              <a:buFont typeface="Arial"/>
              <a:buChar char="○"/>
            </a:pPr>
            <a:r>
              <a:rPr lang="en-US" sz="2800"/>
              <a:t>Validation des dimensions et tolérances</a:t>
            </a:r>
            <a:endParaRPr sz="2800"/>
          </a:p>
          <a:p>
            <a:pPr indent="-406400" lvl="1" marL="914400" marR="0" rtl="0" algn="l">
              <a:lnSpc>
                <a:spcPct val="90000"/>
              </a:lnSpc>
              <a:spcBef>
                <a:spcPts val="0"/>
              </a:spcBef>
              <a:spcAft>
                <a:spcPts val="0"/>
              </a:spcAft>
              <a:buSzPts val="2800"/>
              <a:buChar char="○"/>
            </a:pPr>
            <a:r>
              <a:rPr lang="en-US" sz="2800"/>
              <a:t>Back &amp; forth possible avec le manufacturier</a:t>
            </a:r>
            <a:endParaRPr sz="2800"/>
          </a:p>
          <a:p>
            <a:pPr indent="-406400" lvl="1" marL="914400" marR="0" rtl="0" algn="l">
              <a:lnSpc>
                <a:spcPct val="90000"/>
              </a:lnSpc>
              <a:spcBef>
                <a:spcPts val="0"/>
              </a:spcBef>
              <a:spcAft>
                <a:spcPts val="0"/>
              </a:spcAft>
              <a:buSzPts val="2800"/>
              <a:buChar char="○"/>
            </a:pPr>
            <a:r>
              <a:rPr lang="en-US" sz="2800"/>
              <a:t>Modification au besoin</a:t>
            </a:r>
            <a:endParaRPr sz="2800"/>
          </a:p>
          <a:p>
            <a:pPr indent="-406400" lvl="2" marL="1371600" marR="0" rtl="0" algn="l">
              <a:lnSpc>
                <a:spcPct val="90000"/>
              </a:lnSpc>
              <a:spcBef>
                <a:spcPts val="0"/>
              </a:spcBef>
              <a:spcAft>
                <a:spcPts val="0"/>
              </a:spcAft>
              <a:buSzPts val="2800"/>
              <a:buChar char="■"/>
            </a:pPr>
            <a:r>
              <a:rPr lang="en-US" sz="2800"/>
              <a:t>Dimensions</a:t>
            </a:r>
            <a:endParaRPr sz="2800"/>
          </a:p>
          <a:p>
            <a:pPr indent="-406400" lvl="2" marL="1371600" marR="0" rtl="0" algn="l">
              <a:lnSpc>
                <a:spcPct val="90000"/>
              </a:lnSpc>
              <a:spcBef>
                <a:spcPts val="0"/>
              </a:spcBef>
              <a:spcAft>
                <a:spcPts val="0"/>
              </a:spcAft>
              <a:buSzPts val="2800"/>
              <a:buChar char="■"/>
            </a:pPr>
            <a:r>
              <a:rPr lang="en-US" sz="2800"/>
              <a:t>Nettoyage</a:t>
            </a:r>
            <a:endParaRPr sz="2800"/>
          </a:p>
          <a:p>
            <a:pPr indent="-406400" lvl="2" marL="1371600" marR="0" rtl="0" algn="l">
              <a:lnSpc>
                <a:spcPct val="90000"/>
              </a:lnSpc>
              <a:spcBef>
                <a:spcPts val="0"/>
              </a:spcBef>
              <a:spcAft>
                <a:spcPts val="0"/>
              </a:spcAft>
              <a:buSzPts val="2800"/>
              <a:buChar char="■"/>
            </a:pPr>
            <a:r>
              <a:rPr lang="en-US" sz="2800"/>
              <a:t>Impédances</a:t>
            </a:r>
            <a:endParaRPr sz="2800"/>
          </a:p>
          <a:p>
            <a:pPr indent="-406400" lvl="0" marL="457200" marR="0" rtl="0" algn="l">
              <a:lnSpc>
                <a:spcPct val="90000"/>
              </a:lnSpc>
              <a:spcBef>
                <a:spcPts val="0"/>
              </a:spcBef>
              <a:spcAft>
                <a:spcPts val="0"/>
              </a:spcAft>
              <a:buSzPts val="2800"/>
              <a:buChar char="●"/>
            </a:pPr>
            <a:r>
              <a:rPr lang="en-US" sz="2800"/>
              <a:t>Préparation des fichiers de production</a:t>
            </a:r>
            <a:endParaRPr sz="2800"/>
          </a:p>
          <a:p>
            <a:pPr indent="-406400" lvl="1" marL="914400" marR="0" rtl="0" algn="l">
              <a:lnSpc>
                <a:spcPct val="90000"/>
              </a:lnSpc>
              <a:spcBef>
                <a:spcPts val="0"/>
              </a:spcBef>
              <a:spcAft>
                <a:spcPts val="0"/>
              </a:spcAft>
              <a:buSzPts val="2800"/>
              <a:buChar char="○"/>
            </a:pPr>
            <a:r>
              <a:rPr lang="en-US" sz="2800"/>
              <a:t>Masques</a:t>
            </a:r>
            <a:endParaRPr sz="2800"/>
          </a:p>
          <a:p>
            <a:pPr indent="-406400" lvl="1" marL="914400" marR="0" rtl="0" algn="l">
              <a:lnSpc>
                <a:spcPct val="90000"/>
              </a:lnSpc>
              <a:spcBef>
                <a:spcPts val="0"/>
              </a:spcBef>
              <a:spcAft>
                <a:spcPts val="0"/>
              </a:spcAft>
              <a:buSzPts val="2800"/>
              <a:buChar char="○"/>
            </a:pPr>
            <a:r>
              <a:rPr lang="en-US" sz="2800"/>
              <a:t>Toolpaths</a:t>
            </a:r>
            <a:endParaRPr sz="2800"/>
          </a:p>
          <a:p>
            <a:pPr indent="-406400" lvl="1" marL="914400" marR="0" rtl="0" algn="l">
              <a:lnSpc>
                <a:spcPct val="90000"/>
              </a:lnSpc>
              <a:spcBef>
                <a:spcPts val="0"/>
              </a:spcBef>
              <a:spcAft>
                <a:spcPts val="0"/>
              </a:spcAft>
              <a:buSzPts val="2800"/>
              <a:buChar char="○"/>
            </a:pPr>
            <a:r>
              <a:rPr lang="en-US" sz="2800"/>
              <a:t>Tests</a:t>
            </a:r>
            <a:endParaRPr sz="2800"/>
          </a:p>
          <a:p>
            <a:pPr indent="-406400" lvl="0" marL="457200" marR="0" rtl="0" algn="l">
              <a:lnSpc>
                <a:spcPct val="90000"/>
              </a:lnSpc>
              <a:spcBef>
                <a:spcPts val="0"/>
              </a:spcBef>
              <a:spcAft>
                <a:spcPts val="0"/>
              </a:spcAft>
              <a:buClr>
                <a:srgbClr val="000000"/>
              </a:buClr>
              <a:buSzPts val="2800"/>
              <a:buFont typeface="Arial"/>
              <a:buChar char="●"/>
            </a:pPr>
            <a:r>
              <a:rPr lang="en-US" sz="2800"/>
              <a:t>Préparation des masques de lithographie</a:t>
            </a:r>
            <a:endParaRPr b="0" i="0" sz="2800" u="none" cap="none" strike="noStrike">
              <a:solidFill>
                <a:srgbClr val="000000"/>
              </a:solidFill>
              <a:latin typeface="Arial"/>
              <a:ea typeface="Arial"/>
              <a:cs typeface="Arial"/>
              <a:sym typeface="Arial"/>
            </a:endParaRPr>
          </a:p>
        </p:txBody>
      </p:sp>
      <p:pic>
        <p:nvPicPr>
          <p:cNvPr id="453" name="Google Shape;453;p32">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454" name="Google Shape;454;p32"/>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455" name="Google Shape;455;p32"/>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456" name="Google Shape;456;p32"/>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457" name="Google Shape;457;p32"/>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3"/>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2 - </a:t>
            </a:r>
            <a:r>
              <a:rPr lang="en-US" sz="4400"/>
              <a:t>Préparation du core</a:t>
            </a:r>
            <a:endParaRPr b="0" i="0" sz="4400" u="none" cap="none" strike="noStrike">
              <a:solidFill>
                <a:srgbClr val="000000"/>
              </a:solidFill>
              <a:latin typeface="Arial"/>
              <a:ea typeface="Arial"/>
              <a:cs typeface="Arial"/>
              <a:sym typeface="Arial"/>
            </a:endParaRPr>
          </a:p>
        </p:txBody>
      </p:sp>
      <p:sp>
        <p:nvSpPr>
          <p:cNvPr id="463" name="Google Shape;463;p33"/>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Core: Feuille de FR4 avec cuivre de chaque bord</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Découpe à la dimension du panneau</a:t>
            </a:r>
            <a:endParaRPr sz="2800"/>
          </a:p>
          <a:p>
            <a:pPr indent="-406400" lvl="0" marL="457200" marR="0" rtl="0" algn="l">
              <a:lnSpc>
                <a:spcPct val="90000"/>
              </a:lnSpc>
              <a:spcBef>
                <a:spcPts val="0"/>
              </a:spcBef>
              <a:spcAft>
                <a:spcPts val="0"/>
              </a:spcAft>
              <a:buSzPts val="2800"/>
              <a:buChar char="●"/>
            </a:pPr>
            <a:r>
              <a:rPr lang="en-US" sz="2800"/>
              <a:t>Préparation au etching</a:t>
            </a:r>
            <a:endParaRPr sz="2800"/>
          </a:p>
        </p:txBody>
      </p:sp>
      <p:pic>
        <p:nvPicPr>
          <p:cNvPr id="464" name="Google Shape;464;p33">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465" name="Google Shape;465;p33"/>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466" name="Google Shape;466;p33"/>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467" name="Google Shape;467;p33"/>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468" name="Google Shape;468;p33"/>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469" name="Google Shape;469;p33"/>
          <p:cNvPicPr preferRelativeResize="0"/>
          <p:nvPr/>
        </p:nvPicPr>
        <p:blipFill rotWithShape="1">
          <a:blip r:embed="rId5">
            <a:alphaModFix/>
          </a:blip>
          <a:srcRect b="18096" l="3169" r="1935" t="17321"/>
          <a:stretch/>
        </p:blipFill>
        <p:spPr>
          <a:xfrm>
            <a:off x="4901600" y="3368850"/>
            <a:ext cx="6869524" cy="2319175"/>
          </a:xfrm>
          <a:prstGeom prst="rect">
            <a:avLst/>
          </a:prstGeom>
          <a:noFill/>
          <a:ln>
            <a:noFill/>
          </a:ln>
        </p:spPr>
      </p:pic>
      <p:sp>
        <p:nvSpPr>
          <p:cNvPr id="470" name="Google Shape;470;p33"/>
          <p:cNvSpPr/>
          <p:nvPr/>
        </p:nvSpPr>
        <p:spPr>
          <a:xfrm>
            <a:off x="4901600" y="5438425"/>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https://www.protoexpress.com/blog/comparing-the-manufacturability-of-pcb-laminates/</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4"/>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3 - Application du masque et etching</a:t>
            </a:r>
            <a:endParaRPr b="0" i="0" sz="4400" u="none" cap="none" strike="noStrike">
              <a:solidFill>
                <a:srgbClr val="000000"/>
              </a:solidFill>
              <a:latin typeface="Arial"/>
              <a:ea typeface="Arial"/>
              <a:cs typeface="Arial"/>
              <a:sym typeface="Arial"/>
            </a:endParaRPr>
          </a:p>
        </p:txBody>
      </p:sp>
      <p:sp>
        <p:nvSpPr>
          <p:cNvPr id="476" name="Google Shape;476;p34"/>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lang="en-US" sz="2800"/>
              <a:t>Photoresist protège le cuivre</a:t>
            </a:r>
            <a:endParaRPr sz="2800"/>
          </a:p>
          <a:p>
            <a:pPr indent="-406400" lvl="0" marL="457200" marR="0" rtl="0" algn="l">
              <a:lnSpc>
                <a:spcPct val="90000"/>
              </a:lnSpc>
              <a:spcBef>
                <a:spcPts val="0"/>
              </a:spcBef>
              <a:spcAft>
                <a:spcPts val="0"/>
              </a:spcAft>
              <a:buSzPts val="2800"/>
              <a:buChar char="●"/>
            </a:pPr>
            <a:r>
              <a:rPr lang="en-US" sz="2800"/>
              <a:t>Acide attaque le cuivre</a:t>
            </a:r>
            <a:endParaRPr sz="2800"/>
          </a:p>
        </p:txBody>
      </p:sp>
      <p:pic>
        <p:nvPicPr>
          <p:cNvPr id="477" name="Google Shape;477;p34">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478" name="Google Shape;478;p34"/>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479" name="Google Shape;479;p34"/>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480" name="Google Shape;480;p34"/>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481" name="Google Shape;481;p34"/>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482" name="Google Shape;482;p34"/>
          <p:cNvPicPr preferRelativeResize="0"/>
          <p:nvPr/>
        </p:nvPicPr>
        <p:blipFill>
          <a:blip r:embed="rId5">
            <a:alphaModFix/>
          </a:blip>
          <a:stretch>
            <a:fillRect/>
          </a:stretch>
        </p:blipFill>
        <p:spPr>
          <a:xfrm>
            <a:off x="6391775" y="1399687"/>
            <a:ext cx="4960399" cy="4745450"/>
          </a:xfrm>
          <a:prstGeom prst="rect">
            <a:avLst/>
          </a:prstGeom>
          <a:noFill/>
          <a:ln>
            <a:noFill/>
          </a:ln>
        </p:spPr>
      </p:pic>
      <p:sp>
        <p:nvSpPr>
          <p:cNvPr id="483" name="Google Shape;483;p34"/>
          <p:cNvSpPr/>
          <p:nvPr/>
        </p:nvSpPr>
        <p:spPr>
          <a:xfrm>
            <a:off x="6391775" y="6145150"/>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https://madpcb.com/laser-direct-imaging-ldi-in-pcb-manufacturing/</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5"/>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4 - Lamination</a:t>
            </a:r>
            <a:endParaRPr b="0" i="0" sz="4400" u="none" cap="none" strike="noStrike">
              <a:solidFill>
                <a:srgbClr val="000000"/>
              </a:solidFill>
              <a:latin typeface="Arial"/>
              <a:ea typeface="Arial"/>
              <a:cs typeface="Arial"/>
              <a:sym typeface="Arial"/>
            </a:endParaRPr>
          </a:p>
        </p:txBody>
      </p:sp>
      <p:sp>
        <p:nvSpPr>
          <p:cNvPr id="489" name="Google Shape;489;p35"/>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Couches de cuivres (ou cores) laminés avec Prepreg</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Core = Prepreg cured avec cuivre</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Lamination dans une grosse presse</a:t>
            </a:r>
            <a:endParaRPr sz="2800"/>
          </a:p>
          <a:p>
            <a:pPr indent="-406400" lvl="1" marL="914400" marR="0" rtl="0" algn="l">
              <a:lnSpc>
                <a:spcPct val="90000"/>
              </a:lnSpc>
              <a:spcBef>
                <a:spcPts val="0"/>
              </a:spcBef>
              <a:spcAft>
                <a:spcPts val="0"/>
              </a:spcAft>
              <a:buSzPts val="2800"/>
              <a:buChar char="○"/>
            </a:pPr>
            <a:r>
              <a:rPr lang="en-US" sz="2800"/>
              <a:t>400psi &amp; 200°C</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Etching des nouvelles layers</a:t>
            </a:r>
            <a:endParaRPr sz="2800"/>
          </a:p>
          <a:p>
            <a:pPr indent="-406400" lvl="0" marL="457200" marR="0" rtl="0" algn="l">
              <a:lnSpc>
                <a:spcPct val="90000"/>
              </a:lnSpc>
              <a:spcBef>
                <a:spcPts val="0"/>
              </a:spcBef>
              <a:spcAft>
                <a:spcPts val="0"/>
              </a:spcAft>
              <a:buSzPts val="2800"/>
              <a:buChar char="●"/>
            </a:pPr>
            <a:r>
              <a:rPr lang="en-US" sz="2800"/>
              <a:t>Plus de lamination pour plus de layers</a:t>
            </a:r>
            <a:endParaRPr sz="2800"/>
          </a:p>
          <a:p>
            <a:pPr indent="-406400" lvl="1" marL="914400" marR="0" rtl="0" algn="l">
              <a:lnSpc>
                <a:spcPct val="90000"/>
              </a:lnSpc>
              <a:spcBef>
                <a:spcPts val="0"/>
              </a:spcBef>
              <a:spcAft>
                <a:spcPts val="0"/>
              </a:spcAft>
              <a:buSzPts val="2800"/>
              <a:buChar char="○"/>
            </a:pPr>
            <a:r>
              <a:rPr lang="en-US" sz="2800"/>
              <a:t>Possible de laminer core à un core</a:t>
            </a:r>
            <a:endParaRPr sz="2800"/>
          </a:p>
        </p:txBody>
      </p:sp>
      <p:pic>
        <p:nvPicPr>
          <p:cNvPr id="490" name="Google Shape;490;p35">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491" name="Google Shape;491;p35"/>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492" name="Google Shape;492;p35"/>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493" name="Google Shape;493;p35"/>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494" name="Google Shape;494;p35"/>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
        <p:nvSpPr>
          <p:cNvPr id="495" name="Google Shape;495;p35"/>
          <p:cNvSpPr/>
          <p:nvPr/>
        </p:nvSpPr>
        <p:spPr>
          <a:xfrm>
            <a:off x="7547700" y="5895275"/>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https://www.protoexpress.com/blog/comparing-the-manufacturability-of-pcb-laminates/</a:t>
            </a:r>
            <a:endParaRPr b="0" i="0" sz="900" u="none" cap="none" strike="noStrike">
              <a:solidFill>
                <a:srgbClr val="000000"/>
              </a:solidFill>
              <a:latin typeface="Arial"/>
              <a:ea typeface="Arial"/>
              <a:cs typeface="Arial"/>
              <a:sym typeface="Arial"/>
            </a:endParaRPr>
          </a:p>
        </p:txBody>
      </p:sp>
      <p:pic>
        <p:nvPicPr>
          <p:cNvPr id="496" name="Google Shape;496;p35"/>
          <p:cNvPicPr preferRelativeResize="0"/>
          <p:nvPr/>
        </p:nvPicPr>
        <p:blipFill>
          <a:blip r:embed="rId5">
            <a:alphaModFix/>
          </a:blip>
          <a:stretch>
            <a:fillRect/>
          </a:stretch>
        </p:blipFill>
        <p:spPr>
          <a:xfrm>
            <a:off x="7547700" y="1839295"/>
            <a:ext cx="4505300" cy="4055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6"/>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5 - Drilling &amp; Plating</a:t>
            </a:r>
            <a:endParaRPr b="0" i="0" sz="4400" u="none" cap="none" strike="noStrike">
              <a:solidFill>
                <a:srgbClr val="000000"/>
              </a:solidFill>
              <a:latin typeface="Arial"/>
              <a:ea typeface="Arial"/>
              <a:cs typeface="Arial"/>
              <a:sym typeface="Arial"/>
            </a:endParaRPr>
          </a:p>
        </p:txBody>
      </p:sp>
      <p:sp>
        <p:nvSpPr>
          <p:cNvPr id="502" name="Google Shape;502;p36"/>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Plusieurs panneaux peuvent être drillés en même temps </a:t>
            </a:r>
            <a:endParaRPr b="0" i="0" sz="2800" u="none" cap="none" strike="noStrike">
              <a:solidFill>
                <a:srgbClr val="000000"/>
              </a:solidFill>
              <a:latin typeface="Arial"/>
              <a:ea typeface="Arial"/>
              <a:cs typeface="Arial"/>
              <a:sym typeface="Arial"/>
            </a:endParaRPr>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Clr>
                <a:srgbClr val="000000"/>
              </a:buClr>
              <a:buSzPts val="2800"/>
              <a:buFont typeface="Arial"/>
              <a:buChar char="●"/>
            </a:pPr>
            <a:r>
              <a:rPr lang="en-US" sz="2800"/>
              <a:t>Plusieurs tailles de bits = plus long</a:t>
            </a:r>
            <a:endParaRPr sz="2800"/>
          </a:p>
          <a:p>
            <a:pPr indent="-406400" lvl="1" marL="914400" marR="0" rtl="0" algn="l">
              <a:lnSpc>
                <a:spcPct val="90000"/>
              </a:lnSpc>
              <a:spcBef>
                <a:spcPts val="0"/>
              </a:spcBef>
              <a:spcAft>
                <a:spcPts val="0"/>
              </a:spcAft>
              <a:buSzPts val="2800"/>
              <a:buChar char="○"/>
            </a:pPr>
            <a:r>
              <a:rPr lang="en-US" sz="2800"/>
              <a:t>Minimiser le nombre de tailles de trous différent!</a:t>
            </a:r>
            <a:endParaRPr sz="2800"/>
          </a:p>
          <a:p>
            <a:pPr indent="-406400" lvl="1" marL="914400" marR="0" rtl="0" algn="l">
              <a:lnSpc>
                <a:spcPct val="90000"/>
              </a:lnSpc>
              <a:spcBef>
                <a:spcPts val="0"/>
              </a:spcBef>
              <a:spcAft>
                <a:spcPts val="0"/>
              </a:spcAft>
              <a:buSzPts val="2800"/>
              <a:buChar char="○"/>
            </a:pPr>
            <a:r>
              <a:rPr lang="en-US" sz="2800"/>
              <a:t>Utiliser des tailles de trous standardisées</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Déposition de cuivre dans les trous</a:t>
            </a:r>
            <a:endParaRPr sz="2800"/>
          </a:p>
          <a:p>
            <a:pPr indent="-406400" lvl="1" marL="914400" marR="0" rtl="0" algn="l">
              <a:lnSpc>
                <a:spcPct val="90000"/>
              </a:lnSpc>
              <a:spcBef>
                <a:spcPts val="0"/>
              </a:spcBef>
              <a:spcAft>
                <a:spcPts val="0"/>
              </a:spcAft>
              <a:buSzPts val="2800"/>
              <a:buChar char="○"/>
            </a:pPr>
            <a:r>
              <a:rPr lang="en-US" sz="2800"/>
              <a:t>+ plating pour éviter oxydation</a:t>
            </a:r>
            <a:endParaRPr sz="2800"/>
          </a:p>
        </p:txBody>
      </p:sp>
      <p:pic>
        <p:nvPicPr>
          <p:cNvPr id="503" name="Google Shape;503;p36">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504" name="Google Shape;504;p36"/>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505" name="Google Shape;505;p36"/>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506" name="Google Shape;506;p36"/>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507" name="Google Shape;507;p36"/>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7"/>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5 - Soldermask &amp; Silkscreen</a:t>
            </a:r>
            <a:endParaRPr b="0" i="0" sz="4400" u="none" cap="none" strike="noStrike">
              <a:solidFill>
                <a:srgbClr val="000000"/>
              </a:solidFill>
              <a:latin typeface="Arial"/>
              <a:ea typeface="Arial"/>
              <a:cs typeface="Arial"/>
              <a:sym typeface="Arial"/>
            </a:endParaRPr>
          </a:p>
        </p:txBody>
      </p:sp>
      <p:sp>
        <p:nvSpPr>
          <p:cNvPr id="513" name="Google Shape;513;p37"/>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lnSpcReduction="20000"/>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Après que les layers externes soient etchées</a:t>
            </a:r>
            <a:endParaRPr b="0" i="0" sz="2800" u="none" cap="none" strike="noStrike">
              <a:solidFill>
                <a:srgbClr val="000000"/>
              </a:solidFill>
              <a:latin typeface="Arial"/>
              <a:ea typeface="Arial"/>
              <a:cs typeface="Arial"/>
              <a:sym typeface="Arial"/>
            </a:endParaRPr>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Clr>
                <a:srgbClr val="000000"/>
              </a:buClr>
              <a:buSzPts val="2800"/>
              <a:buFont typeface="Arial"/>
              <a:buChar char="●"/>
            </a:pPr>
            <a:r>
              <a:rPr lang="en-US" sz="2800"/>
              <a:t>Application du LPI</a:t>
            </a:r>
            <a:endParaRPr sz="2800"/>
          </a:p>
          <a:p>
            <a:pPr indent="-406400" lvl="1" marL="914400" marR="0" rtl="0" algn="l">
              <a:lnSpc>
                <a:spcPct val="90000"/>
              </a:lnSpc>
              <a:spcBef>
                <a:spcPts val="0"/>
              </a:spcBef>
              <a:spcAft>
                <a:spcPts val="0"/>
              </a:spcAft>
              <a:buSzPts val="2800"/>
              <a:buChar char="○"/>
            </a:pPr>
            <a:r>
              <a:rPr lang="en-US" sz="2800"/>
              <a:t>UV curing avec un masque</a:t>
            </a:r>
            <a:endParaRPr sz="2800"/>
          </a:p>
          <a:p>
            <a:pPr indent="-406400" lvl="1" marL="914400" marR="0" rtl="0" algn="l">
              <a:lnSpc>
                <a:spcPct val="90000"/>
              </a:lnSpc>
              <a:spcBef>
                <a:spcPts val="0"/>
              </a:spcBef>
              <a:spcAft>
                <a:spcPts val="0"/>
              </a:spcAft>
              <a:buSzPts val="2800"/>
              <a:buChar char="○"/>
            </a:pPr>
            <a:r>
              <a:rPr lang="en-US" sz="2800"/>
              <a:t>Nettoyage</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Application Dry Film</a:t>
            </a:r>
            <a:endParaRPr sz="2800"/>
          </a:p>
          <a:p>
            <a:pPr indent="-406400" lvl="1" marL="914400" marR="0" rtl="0" algn="l">
              <a:lnSpc>
                <a:spcPct val="90000"/>
              </a:lnSpc>
              <a:spcBef>
                <a:spcPts val="0"/>
              </a:spcBef>
              <a:spcAft>
                <a:spcPts val="0"/>
              </a:spcAft>
              <a:buSzPts val="2800"/>
              <a:buChar char="○"/>
            </a:pPr>
            <a:r>
              <a:rPr lang="en-US" sz="2800"/>
              <a:t>Découpe</a:t>
            </a:r>
            <a:endParaRPr sz="2800"/>
          </a:p>
          <a:p>
            <a:pPr indent="-406400" lvl="1" marL="914400" marR="0" rtl="0" algn="l">
              <a:lnSpc>
                <a:spcPct val="90000"/>
              </a:lnSpc>
              <a:spcBef>
                <a:spcPts val="0"/>
              </a:spcBef>
              <a:spcAft>
                <a:spcPts val="0"/>
              </a:spcAft>
              <a:buSzPts val="2800"/>
              <a:buChar char="○"/>
            </a:pPr>
            <a:r>
              <a:rPr lang="en-US" sz="2800"/>
              <a:t>Lamination</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Silkscreen</a:t>
            </a:r>
            <a:endParaRPr sz="2800"/>
          </a:p>
          <a:p>
            <a:pPr indent="-406400" lvl="1" marL="914400" marR="0" rtl="0" algn="l">
              <a:lnSpc>
                <a:spcPct val="90000"/>
              </a:lnSpc>
              <a:spcBef>
                <a:spcPts val="0"/>
              </a:spcBef>
              <a:spcAft>
                <a:spcPts val="0"/>
              </a:spcAft>
              <a:buSzPts val="2800"/>
              <a:buChar char="○"/>
            </a:pPr>
            <a:r>
              <a:rPr lang="en-US" sz="2800"/>
              <a:t>Inkjet printer</a:t>
            </a:r>
            <a:endParaRPr sz="2800"/>
          </a:p>
        </p:txBody>
      </p:sp>
      <p:pic>
        <p:nvPicPr>
          <p:cNvPr id="514" name="Google Shape;514;p37">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515" name="Google Shape;515;p37"/>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516" name="Google Shape;516;p37"/>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517" name="Google Shape;517;p37"/>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518" name="Google Shape;518;p37"/>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
        <p:nvSpPr>
          <p:cNvPr id="519" name="Google Shape;519;p37"/>
          <p:cNvSpPr/>
          <p:nvPr/>
        </p:nvSpPr>
        <p:spPr>
          <a:xfrm>
            <a:off x="6747250" y="6206700"/>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https://www.protoexpress.com/blog/what-is-solder-mask-layer/</a:t>
            </a:r>
            <a:endParaRPr b="0" i="0" sz="900" u="none" cap="none" strike="noStrike">
              <a:solidFill>
                <a:srgbClr val="000000"/>
              </a:solidFill>
              <a:latin typeface="Arial"/>
              <a:ea typeface="Arial"/>
              <a:cs typeface="Arial"/>
              <a:sym typeface="Arial"/>
            </a:endParaRPr>
          </a:p>
        </p:txBody>
      </p:sp>
      <p:pic>
        <p:nvPicPr>
          <p:cNvPr id="520" name="Google Shape;520;p37"/>
          <p:cNvPicPr preferRelativeResize="0"/>
          <p:nvPr/>
        </p:nvPicPr>
        <p:blipFill>
          <a:blip r:embed="rId5">
            <a:alphaModFix/>
          </a:blip>
          <a:stretch>
            <a:fillRect/>
          </a:stretch>
        </p:blipFill>
        <p:spPr>
          <a:xfrm>
            <a:off x="6747250" y="2026675"/>
            <a:ext cx="4788050" cy="41800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8"/>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6</a:t>
            </a:r>
            <a:r>
              <a:rPr lang="en-US" sz="4400"/>
              <a:t> - Surface Finish</a:t>
            </a:r>
            <a:endParaRPr b="0" i="0" sz="4400" u="none" cap="none" strike="noStrike">
              <a:solidFill>
                <a:srgbClr val="000000"/>
              </a:solidFill>
              <a:latin typeface="Arial"/>
              <a:ea typeface="Arial"/>
              <a:cs typeface="Arial"/>
              <a:sym typeface="Arial"/>
            </a:endParaRPr>
          </a:p>
        </p:txBody>
      </p:sp>
      <p:sp>
        <p:nvSpPr>
          <p:cNvPr id="526" name="Google Shape;526;p38"/>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Application du Surface Finish</a:t>
            </a:r>
            <a:endParaRPr b="0" i="0" sz="2800" u="none" cap="none" strike="noStrike">
              <a:solidFill>
                <a:srgbClr val="000000"/>
              </a:solidFill>
              <a:latin typeface="Arial"/>
              <a:ea typeface="Arial"/>
              <a:cs typeface="Arial"/>
              <a:sym typeface="Arial"/>
            </a:endParaRPr>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Clr>
                <a:srgbClr val="000000"/>
              </a:buClr>
              <a:buSzPts val="2800"/>
              <a:buFont typeface="Arial"/>
              <a:buChar char="●"/>
            </a:pPr>
            <a:r>
              <a:rPr lang="en-US" sz="2800"/>
              <a:t>HASL</a:t>
            </a:r>
            <a:endParaRPr sz="2800"/>
          </a:p>
          <a:p>
            <a:pPr indent="-406400" lvl="1" marL="914400" marR="0" rtl="0" algn="l">
              <a:lnSpc>
                <a:spcPct val="90000"/>
              </a:lnSpc>
              <a:spcBef>
                <a:spcPts val="0"/>
              </a:spcBef>
              <a:spcAft>
                <a:spcPts val="0"/>
              </a:spcAft>
              <a:buSzPts val="2800"/>
              <a:buChar char="○"/>
            </a:pPr>
            <a:r>
              <a:rPr lang="en-US" sz="2800"/>
              <a:t>Dunk PCB dans étain</a:t>
            </a:r>
            <a:endParaRPr sz="2800"/>
          </a:p>
          <a:p>
            <a:pPr indent="-406400" lvl="1" marL="914400" marR="0" rtl="0" algn="l">
              <a:lnSpc>
                <a:spcPct val="90000"/>
              </a:lnSpc>
              <a:spcBef>
                <a:spcPts val="0"/>
              </a:spcBef>
              <a:spcAft>
                <a:spcPts val="0"/>
              </a:spcAft>
              <a:buSzPts val="2800"/>
              <a:buChar char="○"/>
            </a:pPr>
            <a:r>
              <a:rPr lang="en-US" sz="2800"/>
              <a:t>Nettoyage</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ENIG / ENEPIG</a:t>
            </a:r>
            <a:endParaRPr sz="2800"/>
          </a:p>
          <a:p>
            <a:pPr indent="-406400" lvl="1" marL="914400" marR="0" rtl="0" algn="l">
              <a:lnSpc>
                <a:spcPct val="90000"/>
              </a:lnSpc>
              <a:spcBef>
                <a:spcPts val="0"/>
              </a:spcBef>
              <a:spcAft>
                <a:spcPts val="0"/>
              </a:spcAft>
              <a:buSzPts val="2800"/>
              <a:buChar char="○"/>
            </a:pPr>
            <a:r>
              <a:rPr lang="en-US" sz="2800"/>
              <a:t>Déposition chimique Nickel</a:t>
            </a:r>
            <a:endParaRPr sz="2800"/>
          </a:p>
          <a:p>
            <a:pPr indent="-406400" lvl="1" marL="914400" marR="0" rtl="0" algn="l">
              <a:lnSpc>
                <a:spcPct val="90000"/>
              </a:lnSpc>
              <a:spcBef>
                <a:spcPts val="0"/>
              </a:spcBef>
              <a:spcAft>
                <a:spcPts val="0"/>
              </a:spcAft>
              <a:buSzPts val="2800"/>
              <a:buChar char="○"/>
            </a:pPr>
            <a:r>
              <a:rPr lang="en-US" sz="2800"/>
              <a:t>Électrolyse Or</a:t>
            </a:r>
            <a:endParaRPr sz="2800"/>
          </a:p>
        </p:txBody>
      </p:sp>
      <p:pic>
        <p:nvPicPr>
          <p:cNvPr id="527" name="Google Shape;527;p38">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528" name="Google Shape;528;p38"/>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529" name="Google Shape;529;p38"/>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530" name="Google Shape;530;p38"/>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531" name="Google Shape;531;p38"/>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
        <p:nvSpPr>
          <p:cNvPr id="532" name="Google Shape;532;p38"/>
          <p:cNvSpPr/>
          <p:nvPr/>
        </p:nvSpPr>
        <p:spPr>
          <a:xfrm>
            <a:off x="7108500" y="5928825"/>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https://www.protoexpress.com/kb/hasl-surface-finish/</a:t>
            </a:r>
            <a:endParaRPr b="0" i="0" sz="900" u="none" cap="none" strike="noStrike">
              <a:solidFill>
                <a:srgbClr val="000000"/>
              </a:solidFill>
              <a:latin typeface="Arial"/>
              <a:ea typeface="Arial"/>
              <a:cs typeface="Arial"/>
              <a:sym typeface="Arial"/>
            </a:endParaRPr>
          </a:p>
        </p:txBody>
      </p:sp>
      <p:pic>
        <p:nvPicPr>
          <p:cNvPr id="533" name="Google Shape;533;p38"/>
          <p:cNvPicPr preferRelativeResize="0"/>
          <p:nvPr/>
        </p:nvPicPr>
        <p:blipFill>
          <a:blip r:embed="rId5">
            <a:alphaModFix/>
          </a:blip>
          <a:stretch>
            <a:fillRect/>
          </a:stretch>
        </p:blipFill>
        <p:spPr>
          <a:xfrm>
            <a:off x="7108500" y="1466163"/>
            <a:ext cx="3799500" cy="4462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9"/>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7</a:t>
            </a:r>
            <a:r>
              <a:rPr lang="en-US" sz="4400"/>
              <a:t> - Découpe et tests finaux</a:t>
            </a:r>
            <a:endParaRPr b="0" i="0" sz="4400" u="none" cap="none" strike="noStrike">
              <a:solidFill>
                <a:srgbClr val="000000"/>
              </a:solidFill>
              <a:latin typeface="Arial"/>
              <a:ea typeface="Arial"/>
              <a:cs typeface="Arial"/>
              <a:sym typeface="Arial"/>
            </a:endParaRPr>
          </a:p>
        </p:txBody>
      </p:sp>
      <p:sp>
        <p:nvSpPr>
          <p:cNvPr id="539" name="Google Shape;539;p39"/>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Séparation des PCBs dans le panneau</a:t>
            </a:r>
            <a:endParaRPr b="0" i="0" sz="2800" u="none" cap="none" strike="noStrike">
              <a:solidFill>
                <a:srgbClr val="000000"/>
              </a:solidFill>
              <a:latin typeface="Arial"/>
              <a:ea typeface="Arial"/>
              <a:cs typeface="Arial"/>
              <a:sym typeface="Arial"/>
            </a:endParaRPr>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Clr>
                <a:srgbClr val="000000"/>
              </a:buClr>
              <a:buSzPts val="2800"/>
              <a:buFont typeface="Arial"/>
              <a:buChar char="●"/>
            </a:pPr>
            <a:r>
              <a:rPr lang="en-US" sz="2800"/>
              <a:t>V-score</a:t>
            </a:r>
            <a:endParaRPr sz="2800"/>
          </a:p>
          <a:p>
            <a:pPr indent="-406400" lvl="1" marL="914400" marR="0" rtl="0" algn="l">
              <a:lnSpc>
                <a:spcPct val="90000"/>
              </a:lnSpc>
              <a:spcBef>
                <a:spcPts val="0"/>
              </a:spcBef>
              <a:spcAft>
                <a:spcPts val="0"/>
              </a:spcAft>
              <a:buSzPts val="2800"/>
              <a:buChar char="○"/>
            </a:pPr>
            <a:r>
              <a:rPr lang="en-US" sz="2800"/>
              <a:t>Couteau</a:t>
            </a:r>
            <a:endParaRPr sz="2800"/>
          </a:p>
          <a:p>
            <a:pPr indent="-406400" lvl="0" marL="457200" marR="0" rtl="0" algn="l">
              <a:lnSpc>
                <a:spcPct val="90000"/>
              </a:lnSpc>
              <a:spcBef>
                <a:spcPts val="0"/>
              </a:spcBef>
              <a:spcAft>
                <a:spcPts val="0"/>
              </a:spcAft>
              <a:buSzPts val="2800"/>
              <a:buChar char="●"/>
            </a:pPr>
            <a:r>
              <a:rPr lang="en-US" sz="2800"/>
              <a:t>Mousebites</a:t>
            </a:r>
            <a:endParaRPr sz="2800"/>
          </a:p>
          <a:p>
            <a:pPr indent="-406400" lvl="1" marL="914400" marR="0" rtl="0" algn="l">
              <a:lnSpc>
                <a:spcPct val="90000"/>
              </a:lnSpc>
              <a:spcBef>
                <a:spcPts val="0"/>
              </a:spcBef>
              <a:spcAft>
                <a:spcPts val="0"/>
              </a:spcAft>
              <a:buSzPts val="2800"/>
              <a:buChar char="○"/>
            </a:pPr>
            <a:r>
              <a:rPr lang="en-US" sz="2800"/>
              <a:t>Router (drill)</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Inspection visuelle</a:t>
            </a:r>
            <a:endParaRPr sz="2800"/>
          </a:p>
          <a:p>
            <a:pPr indent="-406400" lvl="0" marL="457200" marR="0" rtl="0" algn="l">
              <a:lnSpc>
                <a:spcPct val="90000"/>
              </a:lnSpc>
              <a:spcBef>
                <a:spcPts val="0"/>
              </a:spcBef>
              <a:spcAft>
                <a:spcPts val="0"/>
              </a:spcAft>
              <a:buSzPts val="2800"/>
              <a:buChar char="●"/>
            </a:pPr>
            <a:r>
              <a:rPr lang="en-US" sz="2800"/>
              <a:t>Tests électriques</a:t>
            </a:r>
            <a:endParaRPr sz="2800"/>
          </a:p>
        </p:txBody>
      </p:sp>
      <p:pic>
        <p:nvPicPr>
          <p:cNvPr id="540" name="Google Shape;540;p39">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541" name="Google Shape;541;p39"/>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542" name="Google Shape;542;p39"/>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543" name="Google Shape;543;p39"/>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544" name="Google Shape;544;p39"/>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
        <p:nvSpPr>
          <p:cNvPr id="545" name="Google Shape;545;p39"/>
          <p:cNvSpPr/>
          <p:nvPr/>
        </p:nvSpPr>
        <p:spPr>
          <a:xfrm>
            <a:off x="7752325" y="5388975"/>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https://www.youtube.com/watch?v=RwP3ZT1tpNY</a:t>
            </a:r>
            <a:endParaRPr b="0" i="0" sz="900" u="none" cap="none" strike="noStrike">
              <a:solidFill>
                <a:srgbClr val="000000"/>
              </a:solidFill>
              <a:latin typeface="Arial"/>
              <a:ea typeface="Arial"/>
              <a:cs typeface="Arial"/>
              <a:sym typeface="Arial"/>
            </a:endParaRPr>
          </a:p>
        </p:txBody>
      </p:sp>
      <p:pic>
        <p:nvPicPr>
          <p:cNvPr id="546" name="Google Shape;546;p39"/>
          <p:cNvPicPr preferRelativeResize="0"/>
          <p:nvPr/>
        </p:nvPicPr>
        <p:blipFill rotWithShape="1">
          <a:blip r:embed="rId5">
            <a:alphaModFix/>
          </a:blip>
          <a:srcRect b="14938" l="25189" r="26839" t="9079"/>
          <a:stretch/>
        </p:blipFill>
        <p:spPr>
          <a:xfrm>
            <a:off x="7752325" y="2044063"/>
            <a:ext cx="3754451" cy="3344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818"/>
        </a:solidFill>
      </p:bgPr>
    </p:bg>
    <p:spTree>
      <p:nvGrpSpPr>
        <p:cNvPr id="550" name="Shape 550"/>
        <p:cNvGrpSpPr/>
        <p:nvPr/>
      </p:nvGrpSpPr>
      <p:grpSpPr>
        <a:xfrm>
          <a:off x="0" y="0"/>
          <a:ext cx="0" cy="0"/>
          <a:chOff x="0" y="0"/>
          <a:chExt cx="0" cy="0"/>
        </a:xfrm>
      </p:grpSpPr>
      <p:sp>
        <p:nvSpPr>
          <p:cNvPr id="551" name="Google Shape;551;p40"/>
          <p:cNvSpPr txBox="1"/>
          <p:nvPr>
            <p:ph idx="4294967295" type="title"/>
          </p:nvPr>
        </p:nvSpPr>
        <p:spPr>
          <a:xfrm>
            <a:off x="357120" y="204840"/>
            <a:ext cx="10514100" cy="8763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F2F2F2"/>
              </a:buClr>
              <a:buSzPts val="4400"/>
              <a:buFont typeface="Arial"/>
              <a:buNone/>
            </a:pPr>
            <a:r>
              <a:rPr b="0" i="0" lang="en-US" sz="4400" u="none" cap="none" strike="noStrike">
                <a:solidFill>
                  <a:srgbClr val="F2F2F2"/>
                </a:solidFill>
                <a:latin typeface="Arial"/>
                <a:ea typeface="Arial"/>
                <a:cs typeface="Arial"/>
                <a:sym typeface="Arial"/>
              </a:rPr>
              <a:t>Déroulement de la présentation</a:t>
            </a:r>
            <a:endParaRPr b="0" i="0" sz="4400" u="none" cap="none" strike="noStrike">
              <a:solidFill>
                <a:srgbClr val="FFFFFF"/>
              </a:solidFill>
              <a:latin typeface="Arial"/>
              <a:ea typeface="Arial"/>
              <a:cs typeface="Arial"/>
              <a:sym typeface="Arial"/>
            </a:endParaRPr>
          </a:p>
        </p:txBody>
      </p:sp>
      <p:grpSp>
        <p:nvGrpSpPr>
          <p:cNvPr id="552" name="Google Shape;552;p40"/>
          <p:cNvGrpSpPr/>
          <p:nvPr/>
        </p:nvGrpSpPr>
        <p:grpSpPr>
          <a:xfrm>
            <a:off x="2322360" y="1865880"/>
            <a:ext cx="2041649" cy="1600140"/>
            <a:chOff x="2322360" y="1865880"/>
            <a:chExt cx="2041649" cy="1600140"/>
          </a:xfrm>
        </p:grpSpPr>
        <p:grpSp>
          <p:nvGrpSpPr>
            <p:cNvPr id="553" name="Google Shape;553;p40"/>
            <p:cNvGrpSpPr/>
            <p:nvPr/>
          </p:nvGrpSpPr>
          <p:grpSpPr>
            <a:xfrm>
              <a:off x="2322360" y="1867320"/>
              <a:ext cx="2041649" cy="1598700"/>
              <a:chOff x="2322360" y="1867320"/>
              <a:chExt cx="2041649" cy="1598700"/>
            </a:xfrm>
          </p:grpSpPr>
          <p:sp>
            <p:nvSpPr>
              <p:cNvPr id="554" name="Google Shape;554;p40"/>
              <p:cNvSpPr/>
              <p:nvPr/>
            </p:nvSpPr>
            <p:spPr>
              <a:xfrm>
                <a:off x="2322360" y="186732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55" name="Google Shape;555;p40"/>
              <p:cNvSpPr/>
              <p:nvPr/>
            </p:nvSpPr>
            <p:spPr>
              <a:xfrm>
                <a:off x="2322360" y="186732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556" name="Google Shape;556;p40"/>
            <p:cNvSpPr/>
            <p:nvPr/>
          </p:nvSpPr>
          <p:spPr>
            <a:xfrm>
              <a:off x="2322360" y="2496960"/>
              <a:ext cx="20322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i="0" lang="en-US" sz="1650" u="none" cap="none" strike="noStrike">
                  <a:solidFill>
                    <a:srgbClr val="000000"/>
                  </a:solidFill>
                </a:rPr>
                <a:t>Composition d’un PCB</a:t>
              </a:r>
              <a:endParaRPr i="0" sz="1650" u="none" cap="none" strike="noStrike">
                <a:solidFill>
                  <a:srgbClr val="FFFFFF"/>
                </a:solidFill>
              </a:endParaRPr>
            </a:p>
          </p:txBody>
        </p:sp>
        <p:sp>
          <p:nvSpPr>
            <p:cNvPr id="557" name="Google Shape;557;p40"/>
            <p:cNvSpPr/>
            <p:nvPr/>
          </p:nvSpPr>
          <p:spPr>
            <a:xfrm>
              <a:off x="2544120" y="186588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grpSp>
      <p:grpSp>
        <p:nvGrpSpPr>
          <p:cNvPr id="558" name="Google Shape;558;p40"/>
          <p:cNvGrpSpPr/>
          <p:nvPr/>
        </p:nvGrpSpPr>
        <p:grpSpPr>
          <a:xfrm>
            <a:off x="4779720" y="1865160"/>
            <a:ext cx="2051369" cy="1599420"/>
            <a:chOff x="4779720" y="1865160"/>
            <a:chExt cx="2051369" cy="1599420"/>
          </a:xfrm>
        </p:grpSpPr>
        <p:grpSp>
          <p:nvGrpSpPr>
            <p:cNvPr id="559" name="Google Shape;559;p40"/>
            <p:cNvGrpSpPr/>
            <p:nvPr/>
          </p:nvGrpSpPr>
          <p:grpSpPr>
            <a:xfrm>
              <a:off x="4789440" y="1865880"/>
              <a:ext cx="2041649" cy="1598700"/>
              <a:chOff x="4789440" y="1865880"/>
              <a:chExt cx="2041649" cy="1598700"/>
            </a:xfrm>
          </p:grpSpPr>
          <p:sp>
            <p:nvSpPr>
              <p:cNvPr id="560" name="Google Shape;560;p40"/>
              <p:cNvSpPr/>
              <p:nvPr/>
            </p:nvSpPr>
            <p:spPr>
              <a:xfrm>
                <a:off x="4789440" y="186588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61" name="Google Shape;561;p40"/>
              <p:cNvSpPr/>
              <p:nvPr/>
            </p:nvSpPr>
            <p:spPr>
              <a:xfrm>
                <a:off x="4789440" y="186588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562" name="Google Shape;562;p40"/>
            <p:cNvSpPr/>
            <p:nvPr/>
          </p:nvSpPr>
          <p:spPr>
            <a:xfrm>
              <a:off x="4779720" y="2505240"/>
              <a:ext cx="20412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i="0" lang="en-US" sz="1650" u="none" cap="none" strike="noStrike">
                  <a:solidFill>
                    <a:srgbClr val="000000"/>
                  </a:solidFill>
                </a:rPr>
                <a:t>Étapes de</a:t>
              </a:r>
              <a:endParaRPr i="0" sz="1650" u="none" cap="none" strike="noStrike">
                <a:solidFill>
                  <a:srgbClr val="FFFFFF"/>
                </a:solidFill>
              </a:endParaRPr>
            </a:p>
            <a:p>
              <a:pPr indent="0" lvl="0" marL="0" marR="0" rtl="0" algn="ctr">
                <a:lnSpc>
                  <a:spcPct val="100000"/>
                </a:lnSpc>
                <a:spcBef>
                  <a:spcPts val="0"/>
                </a:spcBef>
                <a:spcAft>
                  <a:spcPts val="0"/>
                </a:spcAft>
                <a:buNone/>
              </a:pPr>
              <a:r>
                <a:rPr i="0" lang="en-US" sz="1650" u="none" cap="none" strike="noStrike">
                  <a:solidFill>
                    <a:srgbClr val="000000"/>
                  </a:solidFill>
                </a:rPr>
                <a:t>fabrication</a:t>
              </a:r>
              <a:endParaRPr i="0" sz="1650" u="none" cap="none" strike="noStrike">
                <a:solidFill>
                  <a:srgbClr val="FFFFFF"/>
                </a:solidFill>
              </a:endParaRPr>
            </a:p>
          </p:txBody>
        </p:sp>
        <p:sp>
          <p:nvSpPr>
            <p:cNvPr id="563" name="Google Shape;563;p40"/>
            <p:cNvSpPr/>
            <p:nvPr/>
          </p:nvSpPr>
          <p:spPr>
            <a:xfrm>
              <a:off x="5011200" y="186516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grpSp>
      <p:grpSp>
        <p:nvGrpSpPr>
          <p:cNvPr id="564" name="Google Shape;564;p40"/>
          <p:cNvGrpSpPr/>
          <p:nvPr/>
        </p:nvGrpSpPr>
        <p:grpSpPr>
          <a:xfrm>
            <a:off x="7270200" y="3657240"/>
            <a:ext cx="2049209" cy="1598700"/>
            <a:chOff x="7270200" y="3657240"/>
            <a:chExt cx="2049209" cy="1598700"/>
          </a:xfrm>
        </p:grpSpPr>
        <p:grpSp>
          <p:nvGrpSpPr>
            <p:cNvPr id="565" name="Google Shape;565;p40"/>
            <p:cNvGrpSpPr/>
            <p:nvPr/>
          </p:nvGrpSpPr>
          <p:grpSpPr>
            <a:xfrm>
              <a:off x="7277760" y="3657240"/>
              <a:ext cx="2041649" cy="1598700"/>
              <a:chOff x="7277760" y="3657240"/>
              <a:chExt cx="2041649" cy="1598700"/>
            </a:xfrm>
          </p:grpSpPr>
          <p:sp>
            <p:nvSpPr>
              <p:cNvPr id="566" name="Google Shape;566;p40"/>
              <p:cNvSpPr/>
              <p:nvPr/>
            </p:nvSpPr>
            <p:spPr>
              <a:xfrm>
                <a:off x="7277760" y="365724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67" name="Google Shape;567;p40"/>
              <p:cNvSpPr/>
              <p:nvPr/>
            </p:nvSpPr>
            <p:spPr>
              <a:xfrm>
                <a:off x="7277760" y="365724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568" name="Google Shape;568;p40"/>
            <p:cNvSpPr/>
            <p:nvPr/>
          </p:nvSpPr>
          <p:spPr>
            <a:xfrm>
              <a:off x="7270200" y="4341960"/>
              <a:ext cx="2041200" cy="25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Vidéo!</a:t>
              </a:r>
              <a:endParaRPr b="0" i="0" sz="1650" u="none" cap="none" strike="noStrike">
                <a:solidFill>
                  <a:srgbClr val="FFFFFF"/>
                </a:solidFill>
                <a:latin typeface="Arial"/>
                <a:ea typeface="Arial"/>
                <a:cs typeface="Arial"/>
                <a:sym typeface="Arial"/>
              </a:endParaRPr>
            </a:p>
          </p:txBody>
        </p:sp>
        <p:sp>
          <p:nvSpPr>
            <p:cNvPr id="569" name="Google Shape;569;p40"/>
            <p:cNvSpPr/>
            <p:nvPr/>
          </p:nvSpPr>
          <p:spPr>
            <a:xfrm>
              <a:off x="7499880" y="365832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6</a:t>
              </a:r>
              <a:endParaRPr b="0" i="0" sz="1800" u="none" cap="none" strike="noStrike">
                <a:solidFill>
                  <a:srgbClr val="000000"/>
                </a:solidFill>
                <a:latin typeface="Arial"/>
                <a:ea typeface="Arial"/>
                <a:cs typeface="Arial"/>
                <a:sym typeface="Arial"/>
              </a:endParaRPr>
            </a:p>
          </p:txBody>
        </p:sp>
      </p:grpSp>
      <p:grpSp>
        <p:nvGrpSpPr>
          <p:cNvPr id="570" name="Google Shape;570;p40"/>
          <p:cNvGrpSpPr/>
          <p:nvPr/>
        </p:nvGrpSpPr>
        <p:grpSpPr>
          <a:xfrm>
            <a:off x="4806720" y="3664800"/>
            <a:ext cx="2045609" cy="1598700"/>
            <a:chOff x="4806720" y="3664800"/>
            <a:chExt cx="2045609" cy="1598700"/>
          </a:xfrm>
        </p:grpSpPr>
        <p:grpSp>
          <p:nvGrpSpPr>
            <p:cNvPr id="571" name="Google Shape;571;p40"/>
            <p:cNvGrpSpPr/>
            <p:nvPr/>
          </p:nvGrpSpPr>
          <p:grpSpPr>
            <a:xfrm>
              <a:off x="4810680" y="3664800"/>
              <a:ext cx="2041649" cy="1598700"/>
              <a:chOff x="4810680" y="3664800"/>
              <a:chExt cx="2041649" cy="1598700"/>
            </a:xfrm>
          </p:grpSpPr>
          <p:sp>
            <p:nvSpPr>
              <p:cNvPr id="572" name="Google Shape;572;p40"/>
              <p:cNvSpPr/>
              <p:nvPr/>
            </p:nvSpPr>
            <p:spPr>
              <a:xfrm>
                <a:off x="4810680" y="366480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73" name="Google Shape;573;p40"/>
              <p:cNvSpPr/>
              <p:nvPr/>
            </p:nvSpPr>
            <p:spPr>
              <a:xfrm>
                <a:off x="4810680" y="366480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574" name="Google Shape;574;p40"/>
            <p:cNvSpPr/>
            <p:nvPr/>
          </p:nvSpPr>
          <p:spPr>
            <a:xfrm>
              <a:off x="4806720" y="4308480"/>
              <a:ext cx="2041200" cy="25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700" u="none" cap="none" strike="noStrike">
                  <a:solidFill>
                    <a:srgbClr val="000000"/>
                  </a:solidFill>
                  <a:latin typeface="Arial"/>
                  <a:ea typeface="Arial"/>
                  <a:cs typeface="Arial"/>
                  <a:sym typeface="Arial"/>
                </a:rPr>
                <a:t>Période de questions</a:t>
              </a:r>
              <a:endParaRPr b="0" i="0" sz="1700" u="none" cap="none" strike="noStrike">
                <a:solidFill>
                  <a:srgbClr val="FFFFFF"/>
                </a:solidFill>
                <a:latin typeface="Arial"/>
                <a:ea typeface="Arial"/>
                <a:cs typeface="Arial"/>
                <a:sym typeface="Arial"/>
              </a:endParaRPr>
            </a:p>
          </p:txBody>
        </p:sp>
        <p:sp>
          <p:nvSpPr>
            <p:cNvPr id="575" name="Google Shape;575;p40"/>
            <p:cNvSpPr/>
            <p:nvPr/>
          </p:nvSpPr>
          <p:spPr>
            <a:xfrm>
              <a:off x="5032800" y="366660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5</a:t>
              </a:r>
              <a:endParaRPr b="0" i="0" sz="1800" u="none" cap="none" strike="noStrike">
                <a:solidFill>
                  <a:srgbClr val="000000"/>
                </a:solidFill>
                <a:latin typeface="Arial"/>
                <a:ea typeface="Arial"/>
                <a:cs typeface="Arial"/>
                <a:sym typeface="Arial"/>
              </a:endParaRPr>
            </a:p>
          </p:txBody>
        </p:sp>
      </p:grpSp>
      <p:grpSp>
        <p:nvGrpSpPr>
          <p:cNvPr id="576" name="Google Shape;576;p40"/>
          <p:cNvGrpSpPr/>
          <p:nvPr/>
        </p:nvGrpSpPr>
        <p:grpSpPr>
          <a:xfrm>
            <a:off x="2325600" y="3657240"/>
            <a:ext cx="2045969" cy="1598700"/>
            <a:chOff x="2325600" y="3657240"/>
            <a:chExt cx="2045969" cy="1598700"/>
          </a:xfrm>
        </p:grpSpPr>
        <p:grpSp>
          <p:nvGrpSpPr>
            <p:cNvPr id="577" name="Google Shape;577;p40"/>
            <p:cNvGrpSpPr/>
            <p:nvPr/>
          </p:nvGrpSpPr>
          <p:grpSpPr>
            <a:xfrm>
              <a:off x="2329920" y="3657240"/>
              <a:ext cx="2041649" cy="1598700"/>
              <a:chOff x="2329920" y="3657240"/>
              <a:chExt cx="2041649" cy="1598700"/>
            </a:xfrm>
          </p:grpSpPr>
          <p:sp>
            <p:nvSpPr>
              <p:cNvPr id="578" name="Google Shape;578;p40"/>
              <p:cNvSpPr/>
              <p:nvPr/>
            </p:nvSpPr>
            <p:spPr>
              <a:xfrm>
                <a:off x="2329920" y="365724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79" name="Google Shape;579;p40"/>
              <p:cNvSpPr/>
              <p:nvPr/>
            </p:nvSpPr>
            <p:spPr>
              <a:xfrm>
                <a:off x="2329920" y="365724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580" name="Google Shape;580;p40"/>
            <p:cNvSpPr/>
            <p:nvPr/>
          </p:nvSpPr>
          <p:spPr>
            <a:xfrm>
              <a:off x="2325600" y="4299840"/>
              <a:ext cx="20376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Notes au manufacturier</a:t>
              </a:r>
              <a:endParaRPr b="0" i="0" sz="1650" u="none" cap="none" strike="noStrike">
                <a:solidFill>
                  <a:srgbClr val="FFFFFF"/>
                </a:solidFill>
                <a:latin typeface="Arial"/>
                <a:ea typeface="Arial"/>
                <a:cs typeface="Arial"/>
                <a:sym typeface="Arial"/>
              </a:endParaRPr>
            </a:p>
          </p:txBody>
        </p:sp>
        <p:sp>
          <p:nvSpPr>
            <p:cNvPr id="581" name="Google Shape;581;p40"/>
            <p:cNvSpPr/>
            <p:nvPr/>
          </p:nvSpPr>
          <p:spPr>
            <a:xfrm>
              <a:off x="2551680" y="365976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4</a:t>
              </a:r>
              <a:endParaRPr b="0" i="0" sz="1800" u="none" cap="none" strike="noStrike">
                <a:solidFill>
                  <a:srgbClr val="000000"/>
                </a:solidFill>
                <a:latin typeface="Arial"/>
                <a:ea typeface="Arial"/>
                <a:cs typeface="Arial"/>
                <a:sym typeface="Arial"/>
              </a:endParaRPr>
            </a:p>
          </p:txBody>
        </p:sp>
      </p:grpSp>
      <p:grpSp>
        <p:nvGrpSpPr>
          <p:cNvPr id="582" name="Google Shape;582;p40"/>
          <p:cNvGrpSpPr/>
          <p:nvPr/>
        </p:nvGrpSpPr>
        <p:grpSpPr>
          <a:xfrm>
            <a:off x="7277760" y="1865160"/>
            <a:ext cx="2045969" cy="1598700"/>
            <a:chOff x="7277760" y="1865160"/>
            <a:chExt cx="2045969" cy="1598700"/>
          </a:xfrm>
        </p:grpSpPr>
        <p:grpSp>
          <p:nvGrpSpPr>
            <p:cNvPr id="583" name="Google Shape;583;p40"/>
            <p:cNvGrpSpPr/>
            <p:nvPr/>
          </p:nvGrpSpPr>
          <p:grpSpPr>
            <a:xfrm>
              <a:off x="7282080" y="1865160"/>
              <a:ext cx="2041649" cy="1598700"/>
              <a:chOff x="7282080" y="1865160"/>
              <a:chExt cx="2041649" cy="1598700"/>
            </a:xfrm>
          </p:grpSpPr>
          <p:sp>
            <p:nvSpPr>
              <p:cNvPr id="584" name="Google Shape;584;p40"/>
              <p:cNvSpPr/>
              <p:nvPr/>
            </p:nvSpPr>
            <p:spPr>
              <a:xfrm>
                <a:off x="7282080" y="186516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85" name="Google Shape;585;p40"/>
              <p:cNvSpPr/>
              <p:nvPr/>
            </p:nvSpPr>
            <p:spPr>
              <a:xfrm>
                <a:off x="7282080" y="186516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586" name="Google Shape;586;p40"/>
            <p:cNvSpPr/>
            <p:nvPr/>
          </p:nvSpPr>
          <p:spPr>
            <a:xfrm>
              <a:off x="7277760" y="2507760"/>
              <a:ext cx="20376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1650" u="none" cap="none" strike="noStrike">
                  <a:solidFill>
                    <a:srgbClr val="000000"/>
                  </a:solidFill>
                </a:rPr>
                <a:t>Assemblage &amp;</a:t>
              </a:r>
              <a:endParaRPr b="1" i="0" sz="1650" u="none" cap="none" strike="noStrike">
                <a:solidFill>
                  <a:srgbClr val="FFFFFF"/>
                </a:solidFill>
              </a:endParaRPr>
            </a:p>
            <a:p>
              <a:pPr indent="0" lvl="0" marL="0" marR="0" rtl="0" algn="ctr">
                <a:lnSpc>
                  <a:spcPct val="100000"/>
                </a:lnSpc>
                <a:spcBef>
                  <a:spcPts val="0"/>
                </a:spcBef>
                <a:spcAft>
                  <a:spcPts val="0"/>
                </a:spcAft>
                <a:buNone/>
              </a:pPr>
              <a:r>
                <a:rPr b="1" i="0" lang="en-US" sz="1650" u="none" cap="none" strike="noStrike">
                  <a:solidFill>
                    <a:srgbClr val="000000"/>
                  </a:solidFill>
                </a:rPr>
                <a:t>Tests</a:t>
              </a:r>
              <a:endParaRPr b="1" i="0" sz="1650" u="none" cap="none" strike="noStrike">
                <a:solidFill>
                  <a:srgbClr val="FFFFFF"/>
                </a:solidFill>
              </a:endParaRPr>
            </a:p>
          </p:txBody>
        </p:sp>
        <p:sp>
          <p:nvSpPr>
            <p:cNvPr id="587" name="Google Shape;587;p40"/>
            <p:cNvSpPr/>
            <p:nvPr/>
          </p:nvSpPr>
          <p:spPr>
            <a:xfrm>
              <a:off x="7503840" y="186768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grpSp>
      <p:sp>
        <p:nvSpPr>
          <p:cNvPr id="588" name="Google Shape;588;p40"/>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589" name="Google Shape;589;p40"/>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590" name="Google Shape;590;p40"/>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1"/>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Stencil</a:t>
            </a:r>
            <a:endParaRPr b="0" i="0" sz="4400" u="none" cap="none" strike="noStrike">
              <a:solidFill>
                <a:srgbClr val="000000"/>
              </a:solidFill>
              <a:latin typeface="Arial"/>
              <a:ea typeface="Arial"/>
              <a:cs typeface="Arial"/>
              <a:sym typeface="Arial"/>
            </a:endParaRPr>
          </a:p>
        </p:txBody>
      </p:sp>
      <p:sp>
        <p:nvSpPr>
          <p:cNvPr id="596" name="Google Shape;596;p41"/>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lang="en-US" sz="2800"/>
              <a:t>Feuille (Aluminium ou PI) avec trous</a:t>
            </a:r>
            <a:endParaRPr sz="2800"/>
          </a:p>
          <a:p>
            <a:pPr indent="-406400" lvl="0" marL="457200" marR="0" rtl="0" algn="l">
              <a:lnSpc>
                <a:spcPct val="90000"/>
              </a:lnSpc>
              <a:spcBef>
                <a:spcPts val="0"/>
              </a:spcBef>
              <a:spcAft>
                <a:spcPts val="0"/>
              </a:spcAft>
              <a:buSzPts val="2800"/>
              <a:buChar char="●"/>
            </a:pPr>
            <a:r>
              <a:rPr lang="en-US" sz="2800"/>
              <a:t>Basé sur une couche des gerbers (footprint)</a:t>
            </a:r>
            <a:endParaRPr sz="2800"/>
          </a:p>
          <a:p>
            <a:pPr indent="-406400" lvl="0" marL="457200" marR="0" rtl="0" algn="l">
              <a:lnSpc>
                <a:spcPct val="90000"/>
              </a:lnSpc>
              <a:spcBef>
                <a:spcPts val="0"/>
              </a:spcBef>
              <a:spcAft>
                <a:spcPts val="0"/>
              </a:spcAft>
              <a:buSzPts val="2800"/>
              <a:buChar char="●"/>
            </a:pPr>
            <a:r>
              <a:rPr lang="en-US" sz="2800"/>
              <a:t>Laisse de la pâte d’étain seulement sur les pads</a:t>
            </a:r>
            <a:endParaRPr sz="2800"/>
          </a:p>
        </p:txBody>
      </p:sp>
      <p:pic>
        <p:nvPicPr>
          <p:cNvPr id="597" name="Google Shape;597;p41">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598" name="Google Shape;598;p41"/>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599" name="Google Shape;599;p41"/>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600" name="Google Shape;600;p41"/>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601" name="Google Shape;601;p41"/>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602" name="Google Shape;602;p41"/>
          <p:cNvPicPr preferRelativeResize="0"/>
          <p:nvPr/>
        </p:nvPicPr>
        <p:blipFill>
          <a:blip r:embed="rId5">
            <a:alphaModFix/>
          </a:blip>
          <a:stretch>
            <a:fillRect/>
          </a:stretch>
        </p:blipFill>
        <p:spPr>
          <a:xfrm>
            <a:off x="1201250" y="3383710"/>
            <a:ext cx="3475650" cy="2318250"/>
          </a:xfrm>
          <a:prstGeom prst="rect">
            <a:avLst/>
          </a:prstGeom>
          <a:noFill/>
          <a:ln>
            <a:noFill/>
          </a:ln>
        </p:spPr>
      </p:pic>
      <p:pic>
        <p:nvPicPr>
          <p:cNvPr id="603" name="Google Shape;603;p41"/>
          <p:cNvPicPr preferRelativeResize="0"/>
          <p:nvPr/>
        </p:nvPicPr>
        <p:blipFill>
          <a:blip r:embed="rId6">
            <a:alphaModFix/>
          </a:blip>
          <a:stretch>
            <a:fillRect/>
          </a:stretch>
        </p:blipFill>
        <p:spPr>
          <a:xfrm>
            <a:off x="6764775" y="3383700"/>
            <a:ext cx="3075518" cy="2318250"/>
          </a:xfrm>
          <a:prstGeom prst="rect">
            <a:avLst/>
          </a:prstGeom>
          <a:noFill/>
          <a:ln>
            <a:noFill/>
          </a:ln>
        </p:spPr>
      </p:pic>
      <p:sp>
        <p:nvSpPr>
          <p:cNvPr id="604" name="Google Shape;604;p41"/>
          <p:cNvSpPr/>
          <p:nvPr/>
        </p:nvSpPr>
        <p:spPr>
          <a:xfrm>
            <a:off x="1201250" y="5701950"/>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https://www.wevolver.com/article/pcb-stencil</a:t>
            </a:r>
            <a:endParaRPr b="0" i="0" sz="900" u="none" cap="none" strike="noStrike">
              <a:solidFill>
                <a:srgbClr val="000000"/>
              </a:solidFill>
              <a:latin typeface="Arial"/>
              <a:ea typeface="Arial"/>
              <a:cs typeface="Arial"/>
              <a:sym typeface="Arial"/>
            </a:endParaRPr>
          </a:p>
        </p:txBody>
      </p:sp>
      <p:sp>
        <p:nvSpPr>
          <p:cNvPr id="605" name="Google Shape;605;p41"/>
          <p:cNvSpPr/>
          <p:nvPr/>
        </p:nvSpPr>
        <p:spPr>
          <a:xfrm>
            <a:off x="6764775" y="5701950"/>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https://www.pcbway.com/pcb_prototype/SMT_stencil_and_Laser_Stencil.html</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818"/>
        </a:solidFill>
      </p:bgPr>
    </p:bg>
    <p:spTree>
      <p:nvGrpSpPr>
        <p:cNvPr id="142" name="Shape 142"/>
        <p:cNvGrpSpPr/>
        <p:nvPr/>
      </p:nvGrpSpPr>
      <p:grpSpPr>
        <a:xfrm>
          <a:off x="0" y="0"/>
          <a:ext cx="0" cy="0"/>
          <a:chOff x="0" y="0"/>
          <a:chExt cx="0" cy="0"/>
        </a:xfrm>
      </p:grpSpPr>
      <p:sp>
        <p:nvSpPr>
          <p:cNvPr id="143" name="Google Shape;143;p15"/>
          <p:cNvSpPr txBox="1"/>
          <p:nvPr>
            <p:ph idx="4294967295" type="title"/>
          </p:nvPr>
        </p:nvSpPr>
        <p:spPr>
          <a:xfrm>
            <a:off x="357120" y="204840"/>
            <a:ext cx="10514160" cy="87624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F2F2F2"/>
              </a:buClr>
              <a:buSzPts val="4400"/>
              <a:buFont typeface="Arial"/>
              <a:buNone/>
            </a:pPr>
            <a:r>
              <a:rPr b="0" i="0" lang="en-US" sz="4400" u="none" cap="none" strike="noStrike">
                <a:solidFill>
                  <a:srgbClr val="F2F2F2"/>
                </a:solidFill>
                <a:latin typeface="Arial"/>
                <a:ea typeface="Arial"/>
                <a:cs typeface="Arial"/>
                <a:sym typeface="Arial"/>
              </a:rPr>
              <a:t>Composition d’un PCB - Stackup</a:t>
            </a:r>
            <a:endParaRPr b="0" i="0" sz="4400" u="none" cap="none" strike="noStrike">
              <a:solidFill>
                <a:srgbClr val="FFFFFF"/>
              </a:solidFill>
              <a:latin typeface="Arial"/>
              <a:ea typeface="Arial"/>
              <a:cs typeface="Arial"/>
              <a:sym typeface="Arial"/>
            </a:endParaRPr>
          </a:p>
        </p:txBody>
      </p:sp>
      <p:grpSp>
        <p:nvGrpSpPr>
          <p:cNvPr id="144" name="Google Shape;144;p15"/>
          <p:cNvGrpSpPr/>
          <p:nvPr/>
        </p:nvGrpSpPr>
        <p:grpSpPr>
          <a:xfrm>
            <a:off x="540000" y="1099080"/>
            <a:ext cx="2041200" cy="1600200"/>
            <a:chOff x="540000" y="1099080"/>
            <a:chExt cx="2041200" cy="1600200"/>
          </a:xfrm>
        </p:grpSpPr>
        <p:grpSp>
          <p:nvGrpSpPr>
            <p:cNvPr id="145" name="Google Shape;145;p15"/>
            <p:cNvGrpSpPr/>
            <p:nvPr/>
          </p:nvGrpSpPr>
          <p:grpSpPr>
            <a:xfrm>
              <a:off x="540000" y="1100520"/>
              <a:ext cx="2041200" cy="1598760"/>
              <a:chOff x="540000" y="1100520"/>
              <a:chExt cx="2041200" cy="1598760"/>
            </a:xfrm>
          </p:grpSpPr>
          <p:sp>
            <p:nvSpPr>
              <p:cNvPr id="146" name="Google Shape;146;p15"/>
              <p:cNvSpPr/>
              <p:nvPr/>
            </p:nvSpPr>
            <p:spPr>
              <a:xfrm>
                <a:off x="540000" y="110052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7" name="Google Shape;147;p15"/>
              <p:cNvSpPr/>
              <p:nvPr/>
            </p:nvSpPr>
            <p:spPr>
              <a:xfrm>
                <a:off x="540000" y="110052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48" name="Google Shape;148;p15"/>
            <p:cNvSpPr/>
            <p:nvPr/>
          </p:nvSpPr>
          <p:spPr>
            <a:xfrm>
              <a:off x="540000" y="1730160"/>
              <a:ext cx="2032200" cy="2509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1650" u="none" cap="none" strike="noStrike">
                  <a:solidFill>
                    <a:srgbClr val="000000"/>
                  </a:solidFill>
                  <a:latin typeface="Arial"/>
                  <a:ea typeface="Arial"/>
                  <a:cs typeface="Arial"/>
                  <a:sym typeface="Arial"/>
                </a:rPr>
                <a:t>Diélectrique</a:t>
              </a:r>
              <a:endParaRPr b="0" i="0" sz="1650" u="none" cap="none" strike="noStrike">
                <a:solidFill>
                  <a:srgbClr val="FFFFFF"/>
                </a:solidFill>
                <a:latin typeface="Arial"/>
                <a:ea typeface="Arial"/>
                <a:cs typeface="Arial"/>
                <a:sym typeface="Arial"/>
              </a:endParaRPr>
            </a:p>
          </p:txBody>
        </p:sp>
        <p:sp>
          <p:nvSpPr>
            <p:cNvPr id="149" name="Google Shape;149;p15"/>
            <p:cNvSpPr/>
            <p:nvPr/>
          </p:nvSpPr>
          <p:spPr>
            <a:xfrm>
              <a:off x="761760" y="109908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grpSp>
      <p:grpSp>
        <p:nvGrpSpPr>
          <p:cNvPr id="150" name="Google Shape;150;p15"/>
          <p:cNvGrpSpPr/>
          <p:nvPr/>
        </p:nvGrpSpPr>
        <p:grpSpPr>
          <a:xfrm>
            <a:off x="2700000" y="1099800"/>
            <a:ext cx="2050920" cy="1599480"/>
            <a:chOff x="2700000" y="1099800"/>
            <a:chExt cx="2050920" cy="1599480"/>
          </a:xfrm>
        </p:grpSpPr>
        <p:grpSp>
          <p:nvGrpSpPr>
            <p:cNvPr id="151" name="Google Shape;151;p15"/>
            <p:cNvGrpSpPr/>
            <p:nvPr/>
          </p:nvGrpSpPr>
          <p:grpSpPr>
            <a:xfrm>
              <a:off x="2709720" y="1100520"/>
              <a:ext cx="2041200" cy="1598760"/>
              <a:chOff x="2709720" y="1100520"/>
              <a:chExt cx="2041200" cy="1598760"/>
            </a:xfrm>
          </p:grpSpPr>
          <p:sp>
            <p:nvSpPr>
              <p:cNvPr id="152" name="Google Shape;152;p15"/>
              <p:cNvSpPr/>
              <p:nvPr/>
            </p:nvSpPr>
            <p:spPr>
              <a:xfrm>
                <a:off x="2709720" y="110052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3" name="Google Shape;153;p15"/>
              <p:cNvSpPr/>
              <p:nvPr/>
            </p:nvSpPr>
            <p:spPr>
              <a:xfrm>
                <a:off x="2709720" y="110052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54" name="Google Shape;154;p15"/>
            <p:cNvSpPr/>
            <p:nvPr/>
          </p:nvSpPr>
          <p:spPr>
            <a:xfrm>
              <a:off x="2700000" y="1739880"/>
              <a:ext cx="2041200" cy="2509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Cuivre</a:t>
              </a:r>
              <a:endParaRPr b="0" i="0" sz="1650" u="none" cap="none" strike="noStrike">
                <a:solidFill>
                  <a:srgbClr val="FFFFFF"/>
                </a:solidFill>
                <a:latin typeface="Arial"/>
                <a:ea typeface="Arial"/>
                <a:cs typeface="Arial"/>
                <a:sym typeface="Arial"/>
              </a:endParaRPr>
            </a:p>
          </p:txBody>
        </p:sp>
        <p:sp>
          <p:nvSpPr>
            <p:cNvPr id="155" name="Google Shape;155;p15"/>
            <p:cNvSpPr/>
            <p:nvPr/>
          </p:nvSpPr>
          <p:spPr>
            <a:xfrm>
              <a:off x="2931480" y="109980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grpSp>
      <p:grpSp>
        <p:nvGrpSpPr>
          <p:cNvPr id="156" name="Google Shape;156;p15"/>
          <p:cNvGrpSpPr/>
          <p:nvPr/>
        </p:nvGrpSpPr>
        <p:grpSpPr>
          <a:xfrm>
            <a:off x="2700000" y="4320000"/>
            <a:ext cx="2048760" cy="1598760"/>
            <a:chOff x="2700000" y="4320000"/>
            <a:chExt cx="2048760" cy="1598760"/>
          </a:xfrm>
        </p:grpSpPr>
        <p:grpSp>
          <p:nvGrpSpPr>
            <p:cNvPr id="157" name="Google Shape;157;p15"/>
            <p:cNvGrpSpPr/>
            <p:nvPr/>
          </p:nvGrpSpPr>
          <p:grpSpPr>
            <a:xfrm>
              <a:off x="2707560" y="4320000"/>
              <a:ext cx="2041200" cy="1598760"/>
              <a:chOff x="2707560" y="4320000"/>
              <a:chExt cx="2041200" cy="1598760"/>
            </a:xfrm>
          </p:grpSpPr>
          <p:sp>
            <p:nvSpPr>
              <p:cNvPr id="158" name="Google Shape;158;p15"/>
              <p:cNvSpPr/>
              <p:nvPr/>
            </p:nvSpPr>
            <p:spPr>
              <a:xfrm>
                <a:off x="2707560" y="432000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9" name="Google Shape;159;p15"/>
              <p:cNvSpPr/>
              <p:nvPr/>
            </p:nvSpPr>
            <p:spPr>
              <a:xfrm>
                <a:off x="2707560" y="432000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60" name="Google Shape;160;p15"/>
            <p:cNvSpPr/>
            <p:nvPr/>
          </p:nvSpPr>
          <p:spPr>
            <a:xfrm>
              <a:off x="2700000" y="5004720"/>
              <a:ext cx="2041200" cy="2509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Panneaux</a:t>
              </a:r>
              <a:endParaRPr b="0" i="0" sz="1650" u="none" cap="none" strike="noStrike">
                <a:solidFill>
                  <a:srgbClr val="FFFFFF"/>
                </a:solidFill>
                <a:latin typeface="Arial"/>
                <a:ea typeface="Arial"/>
                <a:cs typeface="Arial"/>
                <a:sym typeface="Arial"/>
              </a:endParaRPr>
            </a:p>
          </p:txBody>
        </p:sp>
        <p:sp>
          <p:nvSpPr>
            <p:cNvPr id="161" name="Google Shape;161;p15"/>
            <p:cNvSpPr/>
            <p:nvPr/>
          </p:nvSpPr>
          <p:spPr>
            <a:xfrm>
              <a:off x="2929680" y="432108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6</a:t>
              </a:r>
              <a:endParaRPr b="0" i="0" sz="1800" u="none" cap="none" strike="noStrike">
                <a:solidFill>
                  <a:srgbClr val="000000"/>
                </a:solidFill>
                <a:latin typeface="Arial"/>
                <a:ea typeface="Arial"/>
                <a:cs typeface="Arial"/>
                <a:sym typeface="Arial"/>
              </a:endParaRPr>
            </a:p>
          </p:txBody>
        </p:sp>
      </p:grpSp>
      <p:grpSp>
        <p:nvGrpSpPr>
          <p:cNvPr id="162" name="Google Shape;162;p15"/>
          <p:cNvGrpSpPr/>
          <p:nvPr/>
        </p:nvGrpSpPr>
        <p:grpSpPr>
          <a:xfrm>
            <a:off x="540000" y="4340520"/>
            <a:ext cx="2045160" cy="1598760"/>
            <a:chOff x="540000" y="4340520"/>
            <a:chExt cx="2045160" cy="1598760"/>
          </a:xfrm>
        </p:grpSpPr>
        <p:grpSp>
          <p:nvGrpSpPr>
            <p:cNvPr id="163" name="Google Shape;163;p15"/>
            <p:cNvGrpSpPr/>
            <p:nvPr/>
          </p:nvGrpSpPr>
          <p:grpSpPr>
            <a:xfrm>
              <a:off x="543960" y="4340520"/>
              <a:ext cx="2041200" cy="1598760"/>
              <a:chOff x="543960" y="4340520"/>
              <a:chExt cx="2041200" cy="1598760"/>
            </a:xfrm>
          </p:grpSpPr>
          <p:sp>
            <p:nvSpPr>
              <p:cNvPr id="164" name="Google Shape;164;p15"/>
              <p:cNvSpPr/>
              <p:nvPr/>
            </p:nvSpPr>
            <p:spPr>
              <a:xfrm>
                <a:off x="543960" y="434052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65" name="Google Shape;165;p15"/>
              <p:cNvSpPr/>
              <p:nvPr/>
            </p:nvSpPr>
            <p:spPr>
              <a:xfrm>
                <a:off x="543960" y="434052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66" name="Google Shape;166;p15"/>
            <p:cNvSpPr/>
            <p:nvPr/>
          </p:nvSpPr>
          <p:spPr>
            <a:xfrm>
              <a:off x="540000" y="4984200"/>
              <a:ext cx="2041200" cy="2588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700" u="none" cap="none" strike="noStrike">
                  <a:solidFill>
                    <a:srgbClr val="000000"/>
                  </a:solidFill>
                  <a:latin typeface="Arial"/>
                  <a:ea typeface="Arial"/>
                  <a:cs typeface="Arial"/>
                  <a:sym typeface="Arial"/>
                </a:rPr>
                <a:t>Vias</a:t>
              </a:r>
              <a:endParaRPr b="0" i="0" sz="1700" u="none" cap="none" strike="noStrike">
                <a:solidFill>
                  <a:srgbClr val="FFFFFF"/>
                </a:solidFill>
                <a:latin typeface="Arial"/>
                <a:ea typeface="Arial"/>
                <a:cs typeface="Arial"/>
                <a:sym typeface="Arial"/>
              </a:endParaRPr>
            </a:p>
          </p:txBody>
        </p:sp>
        <p:sp>
          <p:nvSpPr>
            <p:cNvPr id="167" name="Google Shape;167;p15"/>
            <p:cNvSpPr/>
            <p:nvPr/>
          </p:nvSpPr>
          <p:spPr>
            <a:xfrm>
              <a:off x="766080" y="434232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5</a:t>
              </a:r>
              <a:endParaRPr b="0" i="0" sz="1800" u="none" cap="none" strike="noStrike">
                <a:solidFill>
                  <a:srgbClr val="000000"/>
                </a:solidFill>
                <a:latin typeface="Arial"/>
                <a:ea typeface="Arial"/>
                <a:cs typeface="Arial"/>
                <a:sym typeface="Arial"/>
              </a:endParaRPr>
            </a:p>
          </p:txBody>
        </p:sp>
      </p:grpSp>
      <p:grpSp>
        <p:nvGrpSpPr>
          <p:cNvPr id="168" name="Google Shape;168;p15"/>
          <p:cNvGrpSpPr/>
          <p:nvPr/>
        </p:nvGrpSpPr>
        <p:grpSpPr>
          <a:xfrm>
            <a:off x="2709720" y="2720520"/>
            <a:ext cx="2045520" cy="1598760"/>
            <a:chOff x="2709720" y="2720520"/>
            <a:chExt cx="2045520" cy="1598760"/>
          </a:xfrm>
        </p:grpSpPr>
        <p:grpSp>
          <p:nvGrpSpPr>
            <p:cNvPr id="169" name="Google Shape;169;p15"/>
            <p:cNvGrpSpPr/>
            <p:nvPr/>
          </p:nvGrpSpPr>
          <p:grpSpPr>
            <a:xfrm>
              <a:off x="2714040" y="2720520"/>
              <a:ext cx="2041200" cy="1598760"/>
              <a:chOff x="2714040" y="2720520"/>
              <a:chExt cx="2041200" cy="1598760"/>
            </a:xfrm>
          </p:grpSpPr>
          <p:sp>
            <p:nvSpPr>
              <p:cNvPr id="170" name="Google Shape;170;p15"/>
              <p:cNvSpPr/>
              <p:nvPr/>
            </p:nvSpPr>
            <p:spPr>
              <a:xfrm>
                <a:off x="2714040" y="272052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71" name="Google Shape;171;p15"/>
              <p:cNvSpPr/>
              <p:nvPr/>
            </p:nvSpPr>
            <p:spPr>
              <a:xfrm>
                <a:off x="2714040" y="272052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72" name="Google Shape;172;p15"/>
            <p:cNvSpPr/>
            <p:nvPr/>
          </p:nvSpPr>
          <p:spPr>
            <a:xfrm>
              <a:off x="2709720" y="3363120"/>
              <a:ext cx="2037600" cy="2509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Silkscreen</a:t>
              </a:r>
              <a:endParaRPr b="0" i="0" sz="1650" u="none" cap="none" strike="noStrike">
                <a:solidFill>
                  <a:srgbClr val="FFFFFF"/>
                </a:solidFill>
                <a:latin typeface="Arial"/>
                <a:ea typeface="Arial"/>
                <a:cs typeface="Arial"/>
                <a:sym typeface="Arial"/>
              </a:endParaRPr>
            </a:p>
          </p:txBody>
        </p:sp>
        <p:sp>
          <p:nvSpPr>
            <p:cNvPr id="173" name="Google Shape;173;p15"/>
            <p:cNvSpPr/>
            <p:nvPr/>
          </p:nvSpPr>
          <p:spPr>
            <a:xfrm>
              <a:off x="2935800" y="272304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4</a:t>
              </a:r>
              <a:endParaRPr b="0" i="0" sz="1800" u="none" cap="none" strike="noStrike">
                <a:solidFill>
                  <a:srgbClr val="000000"/>
                </a:solidFill>
                <a:latin typeface="Arial"/>
                <a:ea typeface="Arial"/>
                <a:cs typeface="Arial"/>
                <a:sym typeface="Arial"/>
              </a:endParaRPr>
            </a:p>
          </p:txBody>
        </p:sp>
      </p:grpSp>
      <p:grpSp>
        <p:nvGrpSpPr>
          <p:cNvPr id="174" name="Google Shape;174;p15"/>
          <p:cNvGrpSpPr/>
          <p:nvPr/>
        </p:nvGrpSpPr>
        <p:grpSpPr>
          <a:xfrm>
            <a:off x="540000" y="2720520"/>
            <a:ext cx="2045520" cy="1598760"/>
            <a:chOff x="540000" y="2720520"/>
            <a:chExt cx="2045520" cy="1598760"/>
          </a:xfrm>
        </p:grpSpPr>
        <p:grpSp>
          <p:nvGrpSpPr>
            <p:cNvPr id="175" name="Google Shape;175;p15"/>
            <p:cNvGrpSpPr/>
            <p:nvPr/>
          </p:nvGrpSpPr>
          <p:grpSpPr>
            <a:xfrm>
              <a:off x="544320" y="2720520"/>
              <a:ext cx="2041200" cy="1598760"/>
              <a:chOff x="544320" y="2720520"/>
              <a:chExt cx="2041200" cy="1598760"/>
            </a:xfrm>
          </p:grpSpPr>
          <p:sp>
            <p:nvSpPr>
              <p:cNvPr id="176" name="Google Shape;176;p15"/>
              <p:cNvSpPr/>
              <p:nvPr/>
            </p:nvSpPr>
            <p:spPr>
              <a:xfrm>
                <a:off x="544320" y="2720520"/>
                <a:ext cx="2041200" cy="1523520"/>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77" name="Google Shape;177;p15"/>
              <p:cNvSpPr/>
              <p:nvPr/>
            </p:nvSpPr>
            <p:spPr>
              <a:xfrm>
                <a:off x="544320" y="2720520"/>
                <a:ext cx="1380960" cy="1598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178" name="Google Shape;178;p15"/>
            <p:cNvSpPr/>
            <p:nvPr/>
          </p:nvSpPr>
          <p:spPr>
            <a:xfrm>
              <a:off x="540000" y="3363120"/>
              <a:ext cx="2037600" cy="2509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Soldermask</a:t>
              </a:r>
              <a:endParaRPr b="0" i="0" sz="1650" u="none" cap="none" strike="noStrike">
                <a:solidFill>
                  <a:srgbClr val="FFFFFF"/>
                </a:solidFill>
                <a:latin typeface="Arial"/>
                <a:ea typeface="Arial"/>
                <a:cs typeface="Arial"/>
                <a:sym typeface="Arial"/>
              </a:endParaRPr>
            </a:p>
          </p:txBody>
        </p:sp>
        <p:sp>
          <p:nvSpPr>
            <p:cNvPr id="179" name="Google Shape;179;p15"/>
            <p:cNvSpPr/>
            <p:nvPr/>
          </p:nvSpPr>
          <p:spPr>
            <a:xfrm>
              <a:off x="766080" y="2723040"/>
              <a:ext cx="429840" cy="52524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grpSp>
      <p:pic>
        <p:nvPicPr>
          <p:cNvPr id="180" name="Google Shape;180;p15"/>
          <p:cNvPicPr preferRelativeResize="0"/>
          <p:nvPr/>
        </p:nvPicPr>
        <p:blipFill rotWithShape="1">
          <a:blip r:embed="rId3">
            <a:alphaModFix/>
          </a:blip>
          <a:srcRect b="0" l="14265" r="22237" t="0"/>
          <a:stretch/>
        </p:blipFill>
        <p:spPr>
          <a:xfrm>
            <a:off x="5220000" y="1959840"/>
            <a:ext cx="6272640" cy="3079440"/>
          </a:xfrm>
          <a:prstGeom prst="rect">
            <a:avLst/>
          </a:prstGeom>
          <a:noFill/>
          <a:ln>
            <a:noFill/>
          </a:ln>
        </p:spPr>
      </p:pic>
      <p:sp>
        <p:nvSpPr>
          <p:cNvPr id="181" name="Google Shape;181;p15"/>
          <p:cNvSpPr/>
          <p:nvPr/>
        </p:nvSpPr>
        <p:spPr>
          <a:xfrm>
            <a:off x="5220000" y="4860000"/>
            <a:ext cx="5939280" cy="345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900" u="none" cap="none" strike="noStrike">
                <a:solidFill>
                  <a:srgbClr val="FFFFFF"/>
                </a:solidFill>
                <a:latin typeface="Arial"/>
                <a:ea typeface="Arial"/>
                <a:cs typeface="Arial"/>
                <a:sym typeface="Arial"/>
              </a:rPr>
              <a:t>https://knowledgebase.nexpcb.com/articles/PCB-Layers/</a:t>
            </a:r>
            <a:endParaRPr b="0" i="0" sz="900" u="none" cap="none" strike="noStrike">
              <a:solidFill>
                <a:srgbClr val="FFFFFF"/>
              </a:solidFill>
              <a:latin typeface="Arial"/>
              <a:ea typeface="Arial"/>
              <a:cs typeface="Arial"/>
              <a:sym typeface="Arial"/>
            </a:endParaRPr>
          </a:p>
        </p:txBody>
      </p:sp>
      <p:sp>
        <p:nvSpPr>
          <p:cNvPr id="182" name="Google Shape;182;p15"/>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183" name="Google Shape;183;p15"/>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184" name="Google Shape;184;p15"/>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2"/>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Solder Paste</a:t>
            </a:r>
            <a:endParaRPr b="0" i="0" sz="4400" u="none" cap="none" strike="noStrike">
              <a:solidFill>
                <a:srgbClr val="000000"/>
              </a:solidFill>
              <a:latin typeface="Arial"/>
              <a:ea typeface="Arial"/>
              <a:cs typeface="Arial"/>
              <a:sym typeface="Arial"/>
            </a:endParaRPr>
          </a:p>
        </p:txBody>
      </p:sp>
      <p:sp>
        <p:nvSpPr>
          <p:cNvPr id="611" name="Google Shape;611;p42"/>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Billes d’étain en suspension dans un solvant</a:t>
            </a:r>
            <a:endParaRPr sz="2800"/>
          </a:p>
          <a:p>
            <a:pPr indent="-406400" lvl="0" marL="457200" marR="0" rtl="0" algn="l">
              <a:lnSpc>
                <a:spcPct val="90000"/>
              </a:lnSpc>
              <a:spcBef>
                <a:spcPts val="0"/>
              </a:spcBef>
              <a:spcAft>
                <a:spcPts val="0"/>
              </a:spcAft>
              <a:buSzPts val="2800"/>
              <a:buChar char="●"/>
            </a:pPr>
            <a:r>
              <a:rPr lang="en-US" sz="2800"/>
              <a:t>Avec/sans plomb</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Categorie 3</a:t>
            </a:r>
            <a:endParaRPr sz="2800"/>
          </a:p>
          <a:p>
            <a:pPr indent="-406400" lvl="1" marL="914400" marR="0" rtl="0" algn="l">
              <a:lnSpc>
                <a:spcPct val="90000"/>
              </a:lnSpc>
              <a:spcBef>
                <a:spcPts val="0"/>
              </a:spcBef>
              <a:spcAft>
                <a:spcPts val="0"/>
              </a:spcAft>
              <a:buSzPts val="2800"/>
              <a:buChar char="○"/>
            </a:pPr>
            <a:r>
              <a:rPr lang="en-US" sz="2800"/>
              <a:t>Pour du gros SMT</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Categorie 4</a:t>
            </a:r>
            <a:endParaRPr sz="2800"/>
          </a:p>
          <a:p>
            <a:pPr indent="-406400" lvl="1" marL="914400" marR="0" rtl="0" algn="l">
              <a:lnSpc>
                <a:spcPct val="90000"/>
              </a:lnSpc>
              <a:spcBef>
                <a:spcPts val="0"/>
              </a:spcBef>
              <a:spcAft>
                <a:spcPts val="0"/>
              </a:spcAft>
              <a:buSzPts val="2800"/>
              <a:buChar char="○"/>
            </a:pPr>
            <a:r>
              <a:rPr lang="en-US" sz="2800"/>
              <a:t>Pour du fine-pitch</a:t>
            </a:r>
            <a:endParaRPr sz="2800"/>
          </a:p>
        </p:txBody>
      </p:sp>
      <p:pic>
        <p:nvPicPr>
          <p:cNvPr id="612" name="Google Shape;612;p42">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613" name="Google Shape;613;p42"/>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614" name="Google Shape;614;p42"/>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615" name="Google Shape;615;p42"/>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616" name="Google Shape;616;p42"/>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617" name="Google Shape;617;p42"/>
          <p:cNvPicPr preferRelativeResize="0"/>
          <p:nvPr/>
        </p:nvPicPr>
        <p:blipFill>
          <a:blip r:embed="rId5">
            <a:alphaModFix/>
          </a:blip>
          <a:stretch>
            <a:fillRect/>
          </a:stretch>
        </p:blipFill>
        <p:spPr>
          <a:xfrm>
            <a:off x="6634263" y="2081713"/>
            <a:ext cx="4505325" cy="3381375"/>
          </a:xfrm>
          <a:prstGeom prst="rect">
            <a:avLst/>
          </a:prstGeom>
          <a:noFill/>
          <a:ln>
            <a:noFill/>
          </a:ln>
        </p:spPr>
      </p:pic>
      <p:sp>
        <p:nvSpPr>
          <p:cNvPr id="618" name="Google Shape;618;p42"/>
          <p:cNvSpPr/>
          <p:nvPr/>
        </p:nvSpPr>
        <p:spPr>
          <a:xfrm>
            <a:off x="6634275" y="5463100"/>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https://www.surfacemountprocess.com/what-separation-speed-to-use-in-solder-paste-printing.html</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3"/>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Pick &amp; Place</a:t>
            </a:r>
            <a:endParaRPr b="0" i="0" sz="4400" u="none" cap="none" strike="noStrike">
              <a:solidFill>
                <a:srgbClr val="000000"/>
              </a:solidFill>
              <a:latin typeface="Arial"/>
              <a:ea typeface="Arial"/>
              <a:cs typeface="Arial"/>
              <a:sym typeface="Arial"/>
            </a:endParaRPr>
          </a:p>
        </p:txBody>
      </p:sp>
      <p:sp>
        <p:nvSpPr>
          <p:cNvPr id="624" name="Google Shape;624;p43"/>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Buse avec suction</a:t>
            </a:r>
            <a:endParaRPr sz="2800"/>
          </a:p>
          <a:p>
            <a:pPr indent="-406400" lvl="0" marL="457200" marR="0" rtl="0" algn="l">
              <a:lnSpc>
                <a:spcPct val="90000"/>
              </a:lnSpc>
              <a:spcBef>
                <a:spcPts val="0"/>
              </a:spcBef>
              <a:spcAft>
                <a:spcPts val="0"/>
              </a:spcAft>
              <a:buSzPts val="2800"/>
              <a:buChar char="●"/>
            </a:pPr>
            <a:r>
              <a:rPr lang="en-US" sz="2800"/>
              <a:t>Prend la composante</a:t>
            </a:r>
            <a:endParaRPr sz="2800"/>
          </a:p>
          <a:p>
            <a:pPr indent="-406400" lvl="0" marL="457200" marR="0" rtl="0" algn="l">
              <a:lnSpc>
                <a:spcPct val="90000"/>
              </a:lnSpc>
              <a:spcBef>
                <a:spcPts val="0"/>
              </a:spcBef>
              <a:spcAft>
                <a:spcPts val="0"/>
              </a:spcAft>
              <a:buSzPts val="2800"/>
              <a:buChar char="●"/>
            </a:pPr>
            <a:r>
              <a:rPr lang="en-US" sz="2800"/>
              <a:t>Rouleaux ou trays</a:t>
            </a:r>
            <a:endParaRPr sz="2800"/>
          </a:p>
        </p:txBody>
      </p:sp>
      <p:pic>
        <p:nvPicPr>
          <p:cNvPr id="625" name="Google Shape;625;p43">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626" name="Google Shape;626;p43"/>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627" name="Google Shape;627;p43"/>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628" name="Google Shape;628;p43"/>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629" name="Google Shape;629;p43"/>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
        <p:nvSpPr>
          <p:cNvPr id="630" name="Google Shape;630;p43"/>
          <p:cNvSpPr/>
          <p:nvPr/>
        </p:nvSpPr>
        <p:spPr>
          <a:xfrm>
            <a:off x="6559625" y="4324675"/>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https://www.allthingssupplychain.com/the-5-largest-microchip-companies-in-the-world/</a:t>
            </a:r>
            <a:endParaRPr b="0" i="0" sz="900" u="none" cap="none" strike="noStrike">
              <a:solidFill>
                <a:srgbClr val="000000"/>
              </a:solidFill>
              <a:latin typeface="Arial"/>
              <a:ea typeface="Arial"/>
              <a:cs typeface="Arial"/>
              <a:sym typeface="Arial"/>
            </a:endParaRPr>
          </a:p>
        </p:txBody>
      </p:sp>
      <p:pic>
        <p:nvPicPr>
          <p:cNvPr id="631" name="Google Shape;631;p43"/>
          <p:cNvPicPr preferRelativeResize="0"/>
          <p:nvPr/>
        </p:nvPicPr>
        <p:blipFill>
          <a:blip r:embed="rId5">
            <a:alphaModFix/>
          </a:blip>
          <a:stretch>
            <a:fillRect/>
          </a:stretch>
        </p:blipFill>
        <p:spPr>
          <a:xfrm>
            <a:off x="6559625" y="1317450"/>
            <a:ext cx="4516624" cy="3007224"/>
          </a:xfrm>
          <a:prstGeom prst="rect">
            <a:avLst/>
          </a:prstGeom>
          <a:noFill/>
          <a:ln>
            <a:noFill/>
          </a:ln>
        </p:spPr>
      </p:pic>
      <p:pic>
        <p:nvPicPr>
          <p:cNvPr id="632" name="Google Shape;632;p43"/>
          <p:cNvPicPr preferRelativeResize="0"/>
          <p:nvPr/>
        </p:nvPicPr>
        <p:blipFill rotWithShape="1">
          <a:blip r:embed="rId6">
            <a:alphaModFix/>
          </a:blip>
          <a:srcRect b="0" l="0" r="0" t="21092"/>
          <a:stretch/>
        </p:blipFill>
        <p:spPr>
          <a:xfrm>
            <a:off x="1175125" y="2884675"/>
            <a:ext cx="3966074" cy="3129600"/>
          </a:xfrm>
          <a:prstGeom prst="rect">
            <a:avLst/>
          </a:prstGeom>
          <a:noFill/>
          <a:ln>
            <a:noFill/>
          </a:ln>
        </p:spPr>
      </p:pic>
      <p:sp>
        <p:nvSpPr>
          <p:cNvPr id="633" name="Google Shape;633;p43"/>
          <p:cNvSpPr/>
          <p:nvPr/>
        </p:nvSpPr>
        <p:spPr>
          <a:xfrm>
            <a:off x="1175125" y="6014275"/>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https://www.smtneoden.com/tape-reel-feeder-product/</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4"/>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Pick &amp; Place</a:t>
            </a:r>
            <a:endParaRPr b="0" i="0" sz="4400" u="none" cap="none" strike="noStrike">
              <a:solidFill>
                <a:srgbClr val="000000"/>
              </a:solidFill>
              <a:latin typeface="Arial"/>
              <a:ea typeface="Arial"/>
              <a:cs typeface="Arial"/>
              <a:sym typeface="Arial"/>
            </a:endParaRPr>
          </a:p>
        </p:txBody>
      </p:sp>
      <p:pic>
        <p:nvPicPr>
          <p:cNvPr id="639" name="Google Shape;639;p44">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640" name="Google Shape;640;p44"/>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641" name="Google Shape;641;p44"/>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642" name="Google Shape;642;p44"/>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643" name="Google Shape;643;p44"/>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descr="Pick &amp; Place du 3iT pour l'assemblage du QMB du projet QMSat dans le cadre des activités du SIRIUS" id="644" name="Google Shape;644;p44" title="3iT Pick &amp; Place">
            <a:hlinkClick r:id="rId5"/>
          </p:cNvPr>
          <p:cNvPicPr preferRelativeResize="0"/>
          <p:nvPr/>
        </p:nvPicPr>
        <p:blipFill>
          <a:blip r:embed="rId6">
            <a:alphaModFix/>
          </a:blip>
          <a:stretch>
            <a:fillRect/>
          </a:stretch>
        </p:blipFill>
        <p:spPr>
          <a:xfrm>
            <a:off x="1351562" y="1275550"/>
            <a:ext cx="9032875" cy="508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5"/>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Fusion</a:t>
            </a:r>
            <a:endParaRPr b="0" i="0" sz="4400" u="none" cap="none" strike="noStrike">
              <a:solidFill>
                <a:srgbClr val="000000"/>
              </a:solidFill>
              <a:latin typeface="Arial"/>
              <a:ea typeface="Arial"/>
              <a:cs typeface="Arial"/>
              <a:sym typeface="Arial"/>
            </a:endParaRPr>
          </a:p>
        </p:txBody>
      </p:sp>
      <p:sp>
        <p:nvSpPr>
          <p:cNvPr id="650" name="Google Shape;650;p45"/>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Faire fondre l’étain</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Air chaud</a:t>
            </a:r>
            <a:endParaRPr sz="2800"/>
          </a:p>
          <a:p>
            <a:pPr indent="-406400" lvl="1" marL="914400" marR="0" rtl="0" algn="l">
              <a:lnSpc>
                <a:spcPct val="90000"/>
              </a:lnSpc>
              <a:spcBef>
                <a:spcPts val="0"/>
              </a:spcBef>
              <a:spcAft>
                <a:spcPts val="0"/>
              </a:spcAft>
              <a:buSzPts val="2800"/>
              <a:buChar char="○"/>
            </a:pPr>
            <a:r>
              <a:rPr lang="en-US" sz="2800"/>
              <a:t>Simple</a:t>
            </a:r>
            <a:endParaRPr sz="2800"/>
          </a:p>
          <a:p>
            <a:pPr indent="-406400" lvl="1" marL="914400" marR="0" rtl="0" algn="l">
              <a:lnSpc>
                <a:spcPct val="90000"/>
              </a:lnSpc>
              <a:spcBef>
                <a:spcPts val="0"/>
              </a:spcBef>
              <a:spcAft>
                <a:spcPts val="0"/>
              </a:spcAft>
              <a:buSzPts val="2800"/>
              <a:buChar char="○"/>
            </a:pPr>
            <a:r>
              <a:rPr lang="en-US" sz="2800"/>
              <a:t>Cheap</a:t>
            </a:r>
            <a:endParaRPr sz="2800"/>
          </a:p>
          <a:p>
            <a:pPr indent="-406400" lvl="1" marL="914400" marR="0" rtl="0" algn="l">
              <a:lnSpc>
                <a:spcPct val="90000"/>
              </a:lnSpc>
              <a:spcBef>
                <a:spcPts val="0"/>
              </a:spcBef>
              <a:spcAft>
                <a:spcPts val="0"/>
              </a:spcAft>
              <a:buSzPts val="2800"/>
              <a:buChar char="○"/>
            </a:pPr>
            <a:r>
              <a:rPr lang="en-US" sz="2800"/>
              <a:t>Peu de contrôle</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Four</a:t>
            </a:r>
            <a:endParaRPr sz="2800"/>
          </a:p>
          <a:p>
            <a:pPr indent="-406400" lvl="1" marL="914400" marR="0" rtl="0" algn="l">
              <a:lnSpc>
                <a:spcPct val="90000"/>
              </a:lnSpc>
              <a:spcBef>
                <a:spcPts val="0"/>
              </a:spcBef>
              <a:spcAft>
                <a:spcPts val="0"/>
              </a:spcAft>
              <a:buSzPts val="2800"/>
              <a:buChar char="○"/>
            </a:pPr>
            <a:r>
              <a:rPr lang="en-US" sz="2800"/>
              <a:t>Complexe</a:t>
            </a:r>
            <a:endParaRPr sz="2800"/>
          </a:p>
          <a:p>
            <a:pPr indent="-406400" lvl="1" marL="914400" marR="0" rtl="0" algn="l">
              <a:lnSpc>
                <a:spcPct val="90000"/>
              </a:lnSpc>
              <a:spcBef>
                <a:spcPts val="0"/>
              </a:spcBef>
              <a:spcAft>
                <a:spcPts val="0"/>
              </a:spcAft>
              <a:buSzPts val="2800"/>
              <a:buChar char="○"/>
            </a:pPr>
            <a:r>
              <a:rPr lang="en-US" sz="2800"/>
              <a:t>Plus de contrôle</a:t>
            </a:r>
            <a:endParaRPr sz="2800"/>
          </a:p>
        </p:txBody>
      </p:sp>
      <p:pic>
        <p:nvPicPr>
          <p:cNvPr id="651" name="Google Shape;651;p45">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652" name="Google Shape;652;p45"/>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653" name="Google Shape;653;p45"/>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654" name="Google Shape;654;p45"/>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655" name="Google Shape;655;p45"/>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656" name="Google Shape;656;p45"/>
          <p:cNvPicPr preferRelativeResize="0"/>
          <p:nvPr/>
        </p:nvPicPr>
        <p:blipFill>
          <a:blip r:embed="rId5">
            <a:alphaModFix/>
          </a:blip>
          <a:stretch>
            <a:fillRect/>
          </a:stretch>
        </p:blipFill>
        <p:spPr>
          <a:xfrm>
            <a:off x="5843525" y="1504202"/>
            <a:ext cx="4632700" cy="4096400"/>
          </a:xfrm>
          <a:prstGeom prst="rect">
            <a:avLst/>
          </a:prstGeom>
          <a:noFill/>
          <a:ln>
            <a:noFill/>
          </a:ln>
        </p:spPr>
      </p:pic>
      <p:sp>
        <p:nvSpPr>
          <p:cNvPr id="657" name="Google Shape;657;p45"/>
          <p:cNvSpPr/>
          <p:nvPr/>
        </p:nvSpPr>
        <p:spPr>
          <a:xfrm>
            <a:off x="5843513" y="5600600"/>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https://ch00ftech.com/2013/06/11/getting-itty-bitty-with-the-ice-breaker-2-0/</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6"/>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Wave Soldering</a:t>
            </a:r>
            <a:endParaRPr b="0" i="0" sz="4400" u="none" cap="none" strike="noStrike">
              <a:solidFill>
                <a:srgbClr val="000000"/>
              </a:solidFill>
              <a:latin typeface="Arial"/>
              <a:ea typeface="Arial"/>
              <a:cs typeface="Arial"/>
              <a:sym typeface="Arial"/>
            </a:endParaRPr>
          </a:p>
        </p:txBody>
      </p:sp>
      <p:sp>
        <p:nvSpPr>
          <p:cNvPr id="663" name="Google Shape;663;p46"/>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Vague d’étain en fusion</a:t>
            </a:r>
            <a:endParaRPr sz="2800"/>
          </a:p>
          <a:p>
            <a:pPr indent="-406400" lvl="0" marL="457200" marR="0" rtl="0" algn="l">
              <a:lnSpc>
                <a:spcPct val="90000"/>
              </a:lnSpc>
              <a:spcBef>
                <a:spcPts val="0"/>
              </a:spcBef>
              <a:spcAft>
                <a:spcPts val="0"/>
              </a:spcAft>
              <a:buSzPts val="2800"/>
              <a:buChar char="●"/>
            </a:pPr>
            <a:r>
              <a:rPr lang="en-US" sz="2800"/>
              <a:t>Fonctionne pas mal juste pour du single-layer</a:t>
            </a:r>
            <a:endParaRPr sz="2800"/>
          </a:p>
          <a:p>
            <a:pPr indent="-406400" lvl="0" marL="457200" marR="0" rtl="0" algn="l">
              <a:lnSpc>
                <a:spcPct val="90000"/>
              </a:lnSpc>
              <a:spcBef>
                <a:spcPts val="0"/>
              </a:spcBef>
              <a:spcAft>
                <a:spcPts val="0"/>
              </a:spcAft>
              <a:buSzPts val="2800"/>
              <a:buChar char="●"/>
            </a:pPr>
            <a:r>
              <a:rPr lang="en-US" sz="2800"/>
              <a:t>Souvent mieux d’assembler à la main</a:t>
            </a:r>
            <a:endParaRPr sz="2800"/>
          </a:p>
        </p:txBody>
      </p:sp>
      <p:pic>
        <p:nvPicPr>
          <p:cNvPr id="664" name="Google Shape;664;p46">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665" name="Google Shape;665;p46"/>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666" name="Google Shape;666;p46"/>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667" name="Google Shape;667;p46"/>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668" name="Google Shape;668;p46"/>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669" name="Google Shape;669;p46"/>
          <p:cNvPicPr preferRelativeResize="0"/>
          <p:nvPr/>
        </p:nvPicPr>
        <p:blipFill rotWithShape="1">
          <a:blip r:embed="rId5">
            <a:alphaModFix/>
          </a:blip>
          <a:srcRect b="3460" l="0" r="0" t="17538"/>
          <a:stretch/>
        </p:blipFill>
        <p:spPr>
          <a:xfrm>
            <a:off x="3137237" y="2670675"/>
            <a:ext cx="5915775" cy="3505450"/>
          </a:xfrm>
          <a:prstGeom prst="rect">
            <a:avLst/>
          </a:prstGeom>
          <a:noFill/>
          <a:ln>
            <a:noFill/>
          </a:ln>
        </p:spPr>
      </p:pic>
      <p:sp>
        <p:nvSpPr>
          <p:cNvPr id="670" name="Google Shape;670;p46"/>
          <p:cNvSpPr/>
          <p:nvPr/>
        </p:nvSpPr>
        <p:spPr>
          <a:xfrm>
            <a:off x="3060563" y="6176125"/>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https://hilelectronic.com/wave-soldering/</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7"/>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Courbes de température - Reflow Profile</a:t>
            </a:r>
            <a:endParaRPr b="0" i="0" sz="4400" u="none" cap="none" strike="noStrike">
              <a:solidFill>
                <a:srgbClr val="000000"/>
              </a:solidFill>
              <a:latin typeface="Arial"/>
              <a:ea typeface="Arial"/>
              <a:cs typeface="Arial"/>
              <a:sym typeface="Arial"/>
            </a:endParaRPr>
          </a:p>
        </p:txBody>
      </p:sp>
      <p:sp>
        <p:nvSpPr>
          <p:cNvPr id="676" name="Google Shape;676;p47"/>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lang="en-US" sz="2800"/>
              <a:t>Divisé en phases</a:t>
            </a:r>
            <a:endParaRPr b="0" i="0" sz="2800" u="none" cap="none" strike="noStrike">
              <a:solidFill>
                <a:srgbClr val="000000"/>
              </a:solidFill>
              <a:latin typeface="Arial"/>
              <a:ea typeface="Arial"/>
              <a:cs typeface="Arial"/>
              <a:sym typeface="Arial"/>
            </a:endParaRPr>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Change selon la pâte</a:t>
            </a:r>
            <a:endParaRPr sz="2800"/>
          </a:p>
          <a:p>
            <a:pPr indent="-406400" lvl="0" marL="457200" marR="0" rtl="0" algn="l">
              <a:lnSpc>
                <a:spcPct val="90000"/>
              </a:lnSpc>
              <a:spcBef>
                <a:spcPts val="0"/>
              </a:spcBef>
              <a:spcAft>
                <a:spcPts val="0"/>
              </a:spcAft>
              <a:buSzPts val="2800"/>
              <a:buChar char="●"/>
            </a:pPr>
            <a:r>
              <a:rPr lang="en-US" sz="2800"/>
              <a:t>Change selon la composante</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Ne pas chauffer trop rapidement</a:t>
            </a:r>
            <a:endParaRPr sz="2800"/>
          </a:p>
          <a:p>
            <a:pPr indent="-406400" lvl="0" marL="457200" marR="0" rtl="0" algn="l">
              <a:lnSpc>
                <a:spcPct val="90000"/>
              </a:lnSpc>
              <a:spcBef>
                <a:spcPts val="0"/>
              </a:spcBef>
              <a:spcAft>
                <a:spcPts val="0"/>
              </a:spcAft>
              <a:buSzPts val="2800"/>
              <a:buChar char="●"/>
            </a:pPr>
            <a:r>
              <a:rPr lang="en-US" sz="2800"/>
              <a:t>Ne pas dépasser les températures</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Certains </a:t>
            </a:r>
            <a:r>
              <a:rPr lang="en-US" sz="2800"/>
              <a:t>composants</a:t>
            </a:r>
            <a:r>
              <a:rPr lang="en-US" sz="2800"/>
              <a:t> sont très sensibles!</a:t>
            </a:r>
            <a:endParaRPr sz="2800"/>
          </a:p>
        </p:txBody>
      </p:sp>
      <p:pic>
        <p:nvPicPr>
          <p:cNvPr id="677" name="Google Shape;677;p47">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678" name="Google Shape;678;p47"/>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679" name="Google Shape;679;p47"/>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680" name="Google Shape;680;p47"/>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681" name="Google Shape;681;p47"/>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682" name="Google Shape;682;p47"/>
          <p:cNvPicPr preferRelativeResize="0"/>
          <p:nvPr/>
        </p:nvPicPr>
        <p:blipFill>
          <a:blip r:embed="rId5">
            <a:alphaModFix/>
          </a:blip>
          <a:stretch>
            <a:fillRect/>
          </a:stretch>
        </p:blipFill>
        <p:spPr>
          <a:xfrm>
            <a:off x="6356887" y="1279550"/>
            <a:ext cx="5705024" cy="3330624"/>
          </a:xfrm>
          <a:prstGeom prst="rect">
            <a:avLst/>
          </a:prstGeom>
          <a:noFill/>
          <a:ln>
            <a:noFill/>
          </a:ln>
        </p:spPr>
      </p:pic>
      <p:sp>
        <p:nvSpPr>
          <p:cNvPr id="683" name="Google Shape;683;p47"/>
          <p:cNvSpPr/>
          <p:nvPr/>
        </p:nvSpPr>
        <p:spPr>
          <a:xfrm>
            <a:off x="6717938" y="4701425"/>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https://www.coilcraft.com/en-us/quality/soldering-profile/</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8"/>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Tests - AOI</a:t>
            </a:r>
            <a:endParaRPr b="0" i="0" sz="4400" u="none" cap="none" strike="noStrike">
              <a:solidFill>
                <a:srgbClr val="000000"/>
              </a:solidFill>
              <a:latin typeface="Arial"/>
              <a:ea typeface="Arial"/>
              <a:cs typeface="Arial"/>
              <a:sym typeface="Arial"/>
            </a:endParaRPr>
          </a:p>
        </p:txBody>
      </p:sp>
      <p:sp>
        <p:nvSpPr>
          <p:cNvPr id="689" name="Google Shape;689;p48"/>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Automatic Optical Inspection</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Pattern de lumière + caméra</a:t>
            </a:r>
            <a:endParaRPr sz="2800"/>
          </a:p>
          <a:p>
            <a:pPr indent="-406400" lvl="0" marL="457200" marR="0" rtl="0" algn="l">
              <a:lnSpc>
                <a:spcPct val="90000"/>
              </a:lnSpc>
              <a:spcBef>
                <a:spcPts val="0"/>
              </a:spcBef>
              <a:spcAft>
                <a:spcPts val="0"/>
              </a:spcAft>
              <a:buSzPts val="2800"/>
              <a:buChar char="●"/>
            </a:pPr>
            <a:r>
              <a:rPr lang="en-US" sz="2800"/>
              <a:t>Trouve des mauvaises soudures</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Fait par les maisons d’assemblage</a:t>
            </a:r>
            <a:endParaRPr sz="2800"/>
          </a:p>
          <a:p>
            <a:pPr indent="-406400" lvl="0" marL="457200" marR="0" rtl="0" algn="l">
              <a:lnSpc>
                <a:spcPct val="90000"/>
              </a:lnSpc>
              <a:spcBef>
                <a:spcPts val="0"/>
              </a:spcBef>
              <a:spcAft>
                <a:spcPts val="0"/>
              </a:spcAft>
              <a:buSzPts val="2800"/>
              <a:buChar char="●"/>
            </a:pPr>
            <a:r>
              <a:rPr lang="en-US" sz="2800"/>
              <a:t>Possible de faire un AOI de fabrication sur toutes les layers!</a:t>
            </a:r>
            <a:endParaRPr sz="2800"/>
          </a:p>
        </p:txBody>
      </p:sp>
      <p:pic>
        <p:nvPicPr>
          <p:cNvPr id="690" name="Google Shape;690;p48">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691" name="Google Shape;691;p48"/>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692" name="Google Shape;692;p48"/>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693" name="Google Shape;693;p48"/>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694" name="Google Shape;694;p48"/>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695" name="Google Shape;695;p48"/>
          <p:cNvPicPr preferRelativeResize="0"/>
          <p:nvPr/>
        </p:nvPicPr>
        <p:blipFill rotWithShape="1">
          <a:blip r:embed="rId5">
            <a:alphaModFix/>
          </a:blip>
          <a:srcRect b="4370" l="43477" r="0" t="0"/>
          <a:stretch/>
        </p:blipFill>
        <p:spPr>
          <a:xfrm>
            <a:off x="6600950" y="1504200"/>
            <a:ext cx="4307050" cy="2568675"/>
          </a:xfrm>
          <a:prstGeom prst="rect">
            <a:avLst/>
          </a:prstGeom>
          <a:noFill/>
          <a:ln>
            <a:noFill/>
          </a:ln>
        </p:spPr>
      </p:pic>
      <p:sp>
        <p:nvSpPr>
          <p:cNvPr id="696" name="Google Shape;696;p48"/>
          <p:cNvSpPr/>
          <p:nvPr/>
        </p:nvSpPr>
        <p:spPr>
          <a:xfrm>
            <a:off x="6600938" y="4072875"/>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https://www.pcbgogo.com/Article/AOI_in_PCB_and_SMT_Production_Line.html</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9"/>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Tests - Flying Probe</a:t>
            </a:r>
            <a:endParaRPr b="0" i="0" sz="4400" u="none" cap="none" strike="noStrike">
              <a:solidFill>
                <a:srgbClr val="000000"/>
              </a:solidFill>
              <a:latin typeface="Arial"/>
              <a:ea typeface="Arial"/>
              <a:cs typeface="Arial"/>
              <a:sym typeface="Arial"/>
            </a:endParaRPr>
          </a:p>
        </p:txBody>
      </p:sp>
      <p:sp>
        <p:nvSpPr>
          <p:cNvPr id="702" name="Google Shape;702;p49"/>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Tests la conductivité entre plusieurs points</a:t>
            </a:r>
            <a:endParaRPr sz="2800"/>
          </a:p>
          <a:p>
            <a:pPr indent="0" lvl="0" marL="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Valide connectivité</a:t>
            </a:r>
            <a:endParaRPr sz="2800"/>
          </a:p>
          <a:p>
            <a:pPr indent="-406400" lvl="0" marL="457200" marR="0" rtl="0" algn="l">
              <a:lnSpc>
                <a:spcPct val="90000"/>
              </a:lnSpc>
              <a:spcBef>
                <a:spcPts val="0"/>
              </a:spcBef>
              <a:spcAft>
                <a:spcPts val="0"/>
              </a:spcAft>
              <a:buSzPts val="2800"/>
              <a:buChar char="●"/>
            </a:pPr>
            <a:r>
              <a:rPr lang="en-US" sz="2800"/>
              <a:t>Trouve des shorts</a:t>
            </a:r>
            <a:endParaRPr sz="2800"/>
          </a:p>
        </p:txBody>
      </p:sp>
      <p:pic>
        <p:nvPicPr>
          <p:cNvPr id="703" name="Google Shape;703;p49">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704" name="Google Shape;704;p49"/>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705" name="Google Shape;705;p49"/>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706" name="Google Shape;706;p49"/>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707" name="Google Shape;707;p49"/>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708" name="Google Shape;708;p49"/>
          <p:cNvPicPr preferRelativeResize="0"/>
          <p:nvPr/>
        </p:nvPicPr>
        <p:blipFill>
          <a:blip r:embed="rId5">
            <a:alphaModFix/>
          </a:blip>
          <a:stretch>
            <a:fillRect/>
          </a:stretch>
        </p:blipFill>
        <p:spPr>
          <a:xfrm>
            <a:off x="5049400" y="2198375"/>
            <a:ext cx="5858600" cy="3295463"/>
          </a:xfrm>
          <a:prstGeom prst="rect">
            <a:avLst/>
          </a:prstGeom>
          <a:noFill/>
          <a:ln>
            <a:noFill/>
          </a:ln>
        </p:spPr>
      </p:pic>
      <p:sp>
        <p:nvSpPr>
          <p:cNvPr id="709" name="Google Shape;709;p49"/>
          <p:cNvSpPr/>
          <p:nvPr/>
        </p:nvSpPr>
        <p:spPr>
          <a:xfrm>
            <a:off x="5054288" y="5493850"/>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https://www.onethesis.com/introduction-to-electronic-jigs/</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0"/>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Tests - Bed of Nails - In-Circuit Testing</a:t>
            </a:r>
            <a:endParaRPr b="0" i="0" sz="4400" u="none" cap="none" strike="noStrike">
              <a:solidFill>
                <a:srgbClr val="000000"/>
              </a:solidFill>
              <a:latin typeface="Arial"/>
              <a:ea typeface="Arial"/>
              <a:cs typeface="Arial"/>
              <a:sym typeface="Arial"/>
            </a:endParaRPr>
          </a:p>
        </p:txBody>
      </p:sp>
      <p:sp>
        <p:nvSpPr>
          <p:cNvPr id="715" name="Google Shape;715;p50"/>
          <p:cNvSpPr txBox="1"/>
          <p:nvPr>
            <p:ph idx="4294967295" type="body"/>
          </p:nvPr>
        </p:nvSpPr>
        <p:spPr>
          <a:xfrm>
            <a:off x="874030" y="1441015"/>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Fixture custom pour le board</a:t>
            </a:r>
            <a:endParaRPr sz="2800"/>
          </a:p>
          <a:p>
            <a:pPr indent="-406400" lvl="0" marL="457200" marR="0" rtl="0" algn="l">
              <a:lnSpc>
                <a:spcPct val="90000"/>
              </a:lnSpc>
              <a:spcBef>
                <a:spcPts val="0"/>
              </a:spcBef>
              <a:spcAft>
                <a:spcPts val="0"/>
              </a:spcAft>
              <a:buSzPts val="2800"/>
              <a:buChar char="●"/>
            </a:pPr>
            <a:r>
              <a:rPr lang="en-US" sz="2800"/>
              <a:t>Pogo pins</a:t>
            </a:r>
            <a:endParaRPr sz="2800"/>
          </a:p>
          <a:p>
            <a:pPr indent="-406400" lvl="0" marL="457200" marR="0" rtl="0" algn="l">
              <a:lnSpc>
                <a:spcPct val="90000"/>
              </a:lnSpc>
              <a:spcBef>
                <a:spcPts val="0"/>
              </a:spcBef>
              <a:spcAft>
                <a:spcPts val="0"/>
              </a:spcAft>
              <a:buSzPts val="2800"/>
              <a:buChar char="●"/>
            </a:pPr>
            <a:r>
              <a:rPr lang="en-US" sz="2800"/>
              <a:t>Tests les </a:t>
            </a:r>
            <a:r>
              <a:rPr lang="en-US" sz="2800"/>
              <a:t>fonctionnalités</a:t>
            </a:r>
            <a:r>
              <a:rPr lang="en-US" sz="2800"/>
              <a:t> assemblé</a:t>
            </a:r>
            <a:endParaRPr sz="2800"/>
          </a:p>
        </p:txBody>
      </p:sp>
      <p:pic>
        <p:nvPicPr>
          <p:cNvPr id="716" name="Google Shape;716;p50">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717" name="Google Shape;717;p50"/>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718" name="Google Shape;718;p50"/>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719" name="Google Shape;719;p50"/>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720" name="Google Shape;720;p50"/>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721" name="Google Shape;721;p50"/>
          <p:cNvPicPr preferRelativeResize="0"/>
          <p:nvPr/>
        </p:nvPicPr>
        <p:blipFill>
          <a:blip r:embed="rId5">
            <a:alphaModFix/>
          </a:blip>
          <a:stretch>
            <a:fillRect/>
          </a:stretch>
        </p:blipFill>
        <p:spPr>
          <a:xfrm>
            <a:off x="1467350" y="2718325"/>
            <a:ext cx="5035801" cy="2958850"/>
          </a:xfrm>
          <a:prstGeom prst="rect">
            <a:avLst/>
          </a:prstGeom>
          <a:noFill/>
          <a:ln>
            <a:noFill/>
          </a:ln>
        </p:spPr>
      </p:pic>
      <p:sp>
        <p:nvSpPr>
          <p:cNvPr id="722" name="Google Shape;722;p50"/>
          <p:cNvSpPr/>
          <p:nvPr/>
        </p:nvSpPr>
        <p:spPr>
          <a:xfrm>
            <a:off x="1467338" y="5677175"/>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https://www.mirotech.ca/products/pcb-test-fixture-kits/bed-of-nails/</a:t>
            </a:r>
            <a:endParaRPr b="0" i="0" sz="900" u="none" cap="none" strike="noStrike">
              <a:solidFill>
                <a:srgbClr val="000000"/>
              </a:solidFill>
              <a:latin typeface="Arial"/>
              <a:ea typeface="Arial"/>
              <a:cs typeface="Arial"/>
              <a:sym typeface="Arial"/>
            </a:endParaRPr>
          </a:p>
        </p:txBody>
      </p:sp>
      <p:pic>
        <p:nvPicPr>
          <p:cNvPr id="723" name="Google Shape;723;p50"/>
          <p:cNvPicPr preferRelativeResize="0"/>
          <p:nvPr/>
        </p:nvPicPr>
        <p:blipFill rotWithShape="1">
          <a:blip r:embed="rId6">
            <a:alphaModFix/>
          </a:blip>
          <a:srcRect b="0" l="20766" r="22041" t="0"/>
          <a:stretch/>
        </p:blipFill>
        <p:spPr>
          <a:xfrm>
            <a:off x="8442232" y="1441025"/>
            <a:ext cx="2465768" cy="3233524"/>
          </a:xfrm>
          <a:prstGeom prst="rect">
            <a:avLst/>
          </a:prstGeom>
          <a:noFill/>
          <a:ln>
            <a:noFill/>
          </a:ln>
        </p:spPr>
      </p:pic>
      <p:sp>
        <p:nvSpPr>
          <p:cNvPr id="724" name="Google Shape;724;p50"/>
          <p:cNvSpPr/>
          <p:nvPr/>
        </p:nvSpPr>
        <p:spPr>
          <a:xfrm>
            <a:off x="8442213" y="4674550"/>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https://rematek.com/en/in-circuit-test-fixtures</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818"/>
        </a:solidFill>
      </p:bgPr>
    </p:bg>
    <p:spTree>
      <p:nvGrpSpPr>
        <p:cNvPr id="728" name="Shape 728"/>
        <p:cNvGrpSpPr/>
        <p:nvPr/>
      </p:nvGrpSpPr>
      <p:grpSpPr>
        <a:xfrm>
          <a:off x="0" y="0"/>
          <a:ext cx="0" cy="0"/>
          <a:chOff x="0" y="0"/>
          <a:chExt cx="0" cy="0"/>
        </a:xfrm>
      </p:grpSpPr>
      <p:sp>
        <p:nvSpPr>
          <p:cNvPr id="729" name="Google Shape;729;p51"/>
          <p:cNvSpPr txBox="1"/>
          <p:nvPr>
            <p:ph idx="4294967295" type="title"/>
          </p:nvPr>
        </p:nvSpPr>
        <p:spPr>
          <a:xfrm>
            <a:off x="357120" y="204840"/>
            <a:ext cx="10514100" cy="8763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F2F2F2"/>
              </a:buClr>
              <a:buSzPts val="4400"/>
              <a:buFont typeface="Arial"/>
              <a:buNone/>
            </a:pPr>
            <a:r>
              <a:rPr b="0" i="0" lang="en-US" sz="4400" u="none" cap="none" strike="noStrike">
                <a:solidFill>
                  <a:srgbClr val="F2F2F2"/>
                </a:solidFill>
                <a:latin typeface="Arial"/>
                <a:ea typeface="Arial"/>
                <a:cs typeface="Arial"/>
                <a:sym typeface="Arial"/>
              </a:rPr>
              <a:t>Déroulement de la présentation</a:t>
            </a:r>
            <a:endParaRPr b="0" i="0" sz="4400" u="none" cap="none" strike="noStrike">
              <a:solidFill>
                <a:srgbClr val="FFFFFF"/>
              </a:solidFill>
              <a:latin typeface="Arial"/>
              <a:ea typeface="Arial"/>
              <a:cs typeface="Arial"/>
              <a:sym typeface="Arial"/>
            </a:endParaRPr>
          </a:p>
        </p:txBody>
      </p:sp>
      <p:grpSp>
        <p:nvGrpSpPr>
          <p:cNvPr id="730" name="Google Shape;730;p51"/>
          <p:cNvGrpSpPr/>
          <p:nvPr/>
        </p:nvGrpSpPr>
        <p:grpSpPr>
          <a:xfrm>
            <a:off x="2322360" y="1865880"/>
            <a:ext cx="2041649" cy="1600140"/>
            <a:chOff x="2322360" y="1865880"/>
            <a:chExt cx="2041649" cy="1600140"/>
          </a:xfrm>
        </p:grpSpPr>
        <p:grpSp>
          <p:nvGrpSpPr>
            <p:cNvPr id="731" name="Google Shape;731;p51"/>
            <p:cNvGrpSpPr/>
            <p:nvPr/>
          </p:nvGrpSpPr>
          <p:grpSpPr>
            <a:xfrm>
              <a:off x="2322360" y="1867320"/>
              <a:ext cx="2041649" cy="1598700"/>
              <a:chOff x="2322360" y="1867320"/>
              <a:chExt cx="2041649" cy="1598700"/>
            </a:xfrm>
          </p:grpSpPr>
          <p:sp>
            <p:nvSpPr>
              <p:cNvPr id="732" name="Google Shape;732;p51"/>
              <p:cNvSpPr/>
              <p:nvPr/>
            </p:nvSpPr>
            <p:spPr>
              <a:xfrm>
                <a:off x="2322360" y="186732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33" name="Google Shape;733;p51"/>
              <p:cNvSpPr/>
              <p:nvPr/>
            </p:nvSpPr>
            <p:spPr>
              <a:xfrm>
                <a:off x="2322360" y="186732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734" name="Google Shape;734;p51"/>
            <p:cNvSpPr/>
            <p:nvPr/>
          </p:nvSpPr>
          <p:spPr>
            <a:xfrm>
              <a:off x="2322360" y="2496960"/>
              <a:ext cx="20322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i="0" lang="en-US" sz="1650" u="none" cap="none" strike="noStrike">
                  <a:solidFill>
                    <a:srgbClr val="000000"/>
                  </a:solidFill>
                </a:rPr>
                <a:t>Composition d’un PCB</a:t>
              </a:r>
              <a:endParaRPr i="0" sz="1650" u="none" cap="none" strike="noStrike">
                <a:solidFill>
                  <a:srgbClr val="FFFFFF"/>
                </a:solidFill>
              </a:endParaRPr>
            </a:p>
          </p:txBody>
        </p:sp>
        <p:sp>
          <p:nvSpPr>
            <p:cNvPr id="735" name="Google Shape;735;p51"/>
            <p:cNvSpPr/>
            <p:nvPr/>
          </p:nvSpPr>
          <p:spPr>
            <a:xfrm>
              <a:off x="2544120" y="186588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grpSp>
      <p:grpSp>
        <p:nvGrpSpPr>
          <p:cNvPr id="736" name="Google Shape;736;p51"/>
          <p:cNvGrpSpPr/>
          <p:nvPr/>
        </p:nvGrpSpPr>
        <p:grpSpPr>
          <a:xfrm>
            <a:off x="4779720" y="1865160"/>
            <a:ext cx="2051369" cy="1599420"/>
            <a:chOff x="4779720" y="1865160"/>
            <a:chExt cx="2051369" cy="1599420"/>
          </a:xfrm>
        </p:grpSpPr>
        <p:grpSp>
          <p:nvGrpSpPr>
            <p:cNvPr id="737" name="Google Shape;737;p51"/>
            <p:cNvGrpSpPr/>
            <p:nvPr/>
          </p:nvGrpSpPr>
          <p:grpSpPr>
            <a:xfrm>
              <a:off x="4789440" y="1865880"/>
              <a:ext cx="2041649" cy="1598700"/>
              <a:chOff x="4789440" y="1865880"/>
              <a:chExt cx="2041649" cy="1598700"/>
            </a:xfrm>
          </p:grpSpPr>
          <p:sp>
            <p:nvSpPr>
              <p:cNvPr id="738" name="Google Shape;738;p51"/>
              <p:cNvSpPr/>
              <p:nvPr/>
            </p:nvSpPr>
            <p:spPr>
              <a:xfrm>
                <a:off x="4789440" y="186588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39" name="Google Shape;739;p51"/>
              <p:cNvSpPr/>
              <p:nvPr/>
            </p:nvSpPr>
            <p:spPr>
              <a:xfrm>
                <a:off x="4789440" y="186588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740" name="Google Shape;740;p51"/>
            <p:cNvSpPr/>
            <p:nvPr/>
          </p:nvSpPr>
          <p:spPr>
            <a:xfrm>
              <a:off x="4779720" y="2505240"/>
              <a:ext cx="20412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i="0" lang="en-US" sz="1650" u="none" cap="none" strike="noStrike">
                  <a:solidFill>
                    <a:srgbClr val="000000"/>
                  </a:solidFill>
                </a:rPr>
                <a:t>Étapes de</a:t>
              </a:r>
              <a:endParaRPr i="0" sz="1650" u="none" cap="none" strike="noStrike">
                <a:solidFill>
                  <a:srgbClr val="FFFFFF"/>
                </a:solidFill>
              </a:endParaRPr>
            </a:p>
            <a:p>
              <a:pPr indent="0" lvl="0" marL="0" marR="0" rtl="0" algn="ctr">
                <a:lnSpc>
                  <a:spcPct val="100000"/>
                </a:lnSpc>
                <a:spcBef>
                  <a:spcPts val="0"/>
                </a:spcBef>
                <a:spcAft>
                  <a:spcPts val="0"/>
                </a:spcAft>
                <a:buNone/>
              </a:pPr>
              <a:r>
                <a:rPr i="0" lang="en-US" sz="1650" u="none" cap="none" strike="noStrike">
                  <a:solidFill>
                    <a:srgbClr val="000000"/>
                  </a:solidFill>
                </a:rPr>
                <a:t>fabrication</a:t>
              </a:r>
              <a:endParaRPr i="0" sz="1650" u="none" cap="none" strike="noStrike">
                <a:solidFill>
                  <a:srgbClr val="FFFFFF"/>
                </a:solidFill>
              </a:endParaRPr>
            </a:p>
          </p:txBody>
        </p:sp>
        <p:sp>
          <p:nvSpPr>
            <p:cNvPr id="741" name="Google Shape;741;p51"/>
            <p:cNvSpPr/>
            <p:nvPr/>
          </p:nvSpPr>
          <p:spPr>
            <a:xfrm>
              <a:off x="5011200" y="186516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grpSp>
      <p:grpSp>
        <p:nvGrpSpPr>
          <p:cNvPr id="742" name="Google Shape;742;p51"/>
          <p:cNvGrpSpPr/>
          <p:nvPr/>
        </p:nvGrpSpPr>
        <p:grpSpPr>
          <a:xfrm>
            <a:off x="7270200" y="3657240"/>
            <a:ext cx="2049209" cy="1598700"/>
            <a:chOff x="7270200" y="3657240"/>
            <a:chExt cx="2049209" cy="1598700"/>
          </a:xfrm>
        </p:grpSpPr>
        <p:grpSp>
          <p:nvGrpSpPr>
            <p:cNvPr id="743" name="Google Shape;743;p51"/>
            <p:cNvGrpSpPr/>
            <p:nvPr/>
          </p:nvGrpSpPr>
          <p:grpSpPr>
            <a:xfrm>
              <a:off x="7277760" y="3657240"/>
              <a:ext cx="2041649" cy="1598700"/>
              <a:chOff x="7277760" y="3657240"/>
              <a:chExt cx="2041649" cy="1598700"/>
            </a:xfrm>
          </p:grpSpPr>
          <p:sp>
            <p:nvSpPr>
              <p:cNvPr id="744" name="Google Shape;744;p51"/>
              <p:cNvSpPr/>
              <p:nvPr/>
            </p:nvSpPr>
            <p:spPr>
              <a:xfrm>
                <a:off x="7277760" y="365724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45" name="Google Shape;745;p51"/>
              <p:cNvSpPr/>
              <p:nvPr/>
            </p:nvSpPr>
            <p:spPr>
              <a:xfrm>
                <a:off x="7277760" y="365724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746" name="Google Shape;746;p51"/>
            <p:cNvSpPr/>
            <p:nvPr/>
          </p:nvSpPr>
          <p:spPr>
            <a:xfrm>
              <a:off x="7270200" y="4341960"/>
              <a:ext cx="2041200" cy="25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650" u="none" cap="none" strike="noStrike">
                  <a:solidFill>
                    <a:srgbClr val="000000"/>
                  </a:solidFill>
                  <a:latin typeface="Arial"/>
                  <a:ea typeface="Arial"/>
                  <a:cs typeface="Arial"/>
                  <a:sym typeface="Arial"/>
                </a:rPr>
                <a:t>Vidéo!</a:t>
              </a:r>
              <a:endParaRPr b="0" i="0" sz="1650" u="none" cap="none" strike="noStrike">
                <a:solidFill>
                  <a:srgbClr val="FFFFFF"/>
                </a:solidFill>
                <a:latin typeface="Arial"/>
                <a:ea typeface="Arial"/>
                <a:cs typeface="Arial"/>
                <a:sym typeface="Arial"/>
              </a:endParaRPr>
            </a:p>
          </p:txBody>
        </p:sp>
        <p:sp>
          <p:nvSpPr>
            <p:cNvPr id="747" name="Google Shape;747;p51"/>
            <p:cNvSpPr/>
            <p:nvPr/>
          </p:nvSpPr>
          <p:spPr>
            <a:xfrm>
              <a:off x="7499880" y="365832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6</a:t>
              </a:r>
              <a:endParaRPr b="0" i="0" sz="1800" u="none" cap="none" strike="noStrike">
                <a:solidFill>
                  <a:srgbClr val="000000"/>
                </a:solidFill>
                <a:latin typeface="Arial"/>
                <a:ea typeface="Arial"/>
                <a:cs typeface="Arial"/>
                <a:sym typeface="Arial"/>
              </a:endParaRPr>
            </a:p>
          </p:txBody>
        </p:sp>
      </p:grpSp>
      <p:grpSp>
        <p:nvGrpSpPr>
          <p:cNvPr id="748" name="Google Shape;748;p51"/>
          <p:cNvGrpSpPr/>
          <p:nvPr/>
        </p:nvGrpSpPr>
        <p:grpSpPr>
          <a:xfrm>
            <a:off x="4806720" y="3664800"/>
            <a:ext cx="2045609" cy="1598700"/>
            <a:chOff x="4806720" y="3664800"/>
            <a:chExt cx="2045609" cy="1598700"/>
          </a:xfrm>
        </p:grpSpPr>
        <p:grpSp>
          <p:nvGrpSpPr>
            <p:cNvPr id="749" name="Google Shape;749;p51"/>
            <p:cNvGrpSpPr/>
            <p:nvPr/>
          </p:nvGrpSpPr>
          <p:grpSpPr>
            <a:xfrm>
              <a:off x="4810680" y="3664800"/>
              <a:ext cx="2041649" cy="1598700"/>
              <a:chOff x="4810680" y="3664800"/>
              <a:chExt cx="2041649" cy="1598700"/>
            </a:xfrm>
          </p:grpSpPr>
          <p:sp>
            <p:nvSpPr>
              <p:cNvPr id="750" name="Google Shape;750;p51"/>
              <p:cNvSpPr/>
              <p:nvPr/>
            </p:nvSpPr>
            <p:spPr>
              <a:xfrm>
                <a:off x="4810680" y="366480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51" name="Google Shape;751;p51"/>
              <p:cNvSpPr/>
              <p:nvPr/>
            </p:nvSpPr>
            <p:spPr>
              <a:xfrm>
                <a:off x="4810680" y="366480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752" name="Google Shape;752;p51"/>
            <p:cNvSpPr/>
            <p:nvPr/>
          </p:nvSpPr>
          <p:spPr>
            <a:xfrm>
              <a:off x="4806720" y="4308480"/>
              <a:ext cx="2041200" cy="25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1700" u="none" cap="none" strike="noStrike">
                  <a:solidFill>
                    <a:srgbClr val="000000"/>
                  </a:solidFill>
                  <a:latin typeface="Arial"/>
                  <a:ea typeface="Arial"/>
                  <a:cs typeface="Arial"/>
                  <a:sym typeface="Arial"/>
                </a:rPr>
                <a:t>Période de questions</a:t>
              </a:r>
              <a:endParaRPr b="0" i="0" sz="1700" u="none" cap="none" strike="noStrike">
                <a:solidFill>
                  <a:srgbClr val="FFFFFF"/>
                </a:solidFill>
                <a:latin typeface="Arial"/>
                <a:ea typeface="Arial"/>
                <a:cs typeface="Arial"/>
                <a:sym typeface="Arial"/>
              </a:endParaRPr>
            </a:p>
          </p:txBody>
        </p:sp>
        <p:sp>
          <p:nvSpPr>
            <p:cNvPr id="753" name="Google Shape;753;p51"/>
            <p:cNvSpPr/>
            <p:nvPr/>
          </p:nvSpPr>
          <p:spPr>
            <a:xfrm>
              <a:off x="5032800" y="366660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5</a:t>
              </a:r>
              <a:endParaRPr b="0" i="0" sz="1800" u="none" cap="none" strike="noStrike">
                <a:solidFill>
                  <a:srgbClr val="000000"/>
                </a:solidFill>
                <a:latin typeface="Arial"/>
                <a:ea typeface="Arial"/>
                <a:cs typeface="Arial"/>
                <a:sym typeface="Arial"/>
              </a:endParaRPr>
            </a:p>
          </p:txBody>
        </p:sp>
      </p:grpSp>
      <p:grpSp>
        <p:nvGrpSpPr>
          <p:cNvPr id="754" name="Google Shape;754;p51"/>
          <p:cNvGrpSpPr/>
          <p:nvPr/>
        </p:nvGrpSpPr>
        <p:grpSpPr>
          <a:xfrm>
            <a:off x="2325600" y="3657240"/>
            <a:ext cx="2045969" cy="1598700"/>
            <a:chOff x="2325600" y="3657240"/>
            <a:chExt cx="2045969" cy="1598700"/>
          </a:xfrm>
        </p:grpSpPr>
        <p:grpSp>
          <p:nvGrpSpPr>
            <p:cNvPr id="755" name="Google Shape;755;p51"/>
            <p:cNvGrpSpPr/>
            <p:nvPr/>
          </p:nvGrpSpPr>
          <p:grpSpPr>
            <a:xfrm>
              <a:off x="2329920" y="3657240"/>
              <a:ext cx="2041649" cy="1598700"/>
              <a:chOff x="2329920" y="3657240"/>
              <a:chExt cx="2041649" cy="1598700"/>
            </a:xfrm>
          </p:grpSpPr>
          <p:sp>
            <p:nvSpPr>
              <p:cNvPr id="756" name="Google Shape;756;p51"/>
              <p:cNvSpPr/>
              <p:nvPr/>
            </p:nvSpPr>
            <p:spPr>
              <a:xfrm>
                <a:off x="2329920" y="365724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57" name="Google Shape;757;p51"/>
              <p:cNvSpPr/>
              <p:nvPr/>
            </p:nvSpPr>
            <p:spPr>
              <a:xfrm>
                <a:off x="2329920" y="365724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758" name="Google Shape;758;p51"/>
            <p:cNvSpPr/>
            <p:nvPr/>
          </p:nvSpPr>
          <p:spPr>
            <a:xfrm>
              <a:off x="2325600" y="4299840"/>
              <a:ext cx="20376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1650" u="none" cap="none" strike="noStrike">
                  <a:solidFill>
                    <a:srgbClr val="000000"/>
                  </a:solidFill>
                </a:rPr>
                <a:t>Notes au manufacturier</a:t>
              </a:r>
              <a:endParaRPr b="1" i="0" sz="1650" u="none" cap="none" strike="noStrike">
                <a:solidFill>
                  <a:srgbClr val="FFFFFF"/>
                </a:solidFill>
              </a:endParaRPr>
            </a:p>
          </p:txBody>
        </p:sp>
        <p:sp>
          <p:nvSpPr>
            <p:cNvPr id="759" name="Google Shape;759;p51"/>
            <p:cNvSpPr/>
            <p:nvPr/>
          </p:nvSpPr>
          <p:spPr>
            <a:xfrm>
              <a:off x="2551680" y="365976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4</a:t>
              </a:r>
              <a:endParaRPr b="0" i="0" sz="1800" u="none" cap="none" strike="noStrike">
                <a:solidFill>
                  <a:srgbClr val="000000"/>
                </a:solidFill>
                <a:latin typeface="Arial"/>
                <a:ea typeface="Arial"/>
                <a:cs typeface="Arial"/>
                <a:sym typeface="Arial"/>
              </a:endParaRPr>
            </a:p>
          </p:txBody>
        </p:sp>
      </p:grpSp>
      <p:grpSp>
        <p:nvGrpSpPr>
          <p:cNvPr id="760" name="Google Shape;760;p51"/>
          <p:cNvGrpSpPr/>
          <p:nvPr/>
        </p:nvGrpSpPr>
        <p:grpSpPr>
          <a:xfrm>
            <a:off x="7277760" y="1865160"/>
            <a:ext cx="2045969" cy="1598700"/>
            <a:chOff x="7277760" y="1865160"/>
            <a:chExt cx="2045969" cy="1598700"/>
          </a:xfrm>
        </p:grpSpPr>
        <p:grpSp>
          <p:nvGrpSpPr>
            <p:cNvPr id="761" name="Google Shape;761;p51"/>
            <p:cNvGrpSpPr/>
            <p:nvPr/>
          </p:nvGrpSpPr>
          <p:grpSpPr>
            <a:xfrm>
              <a:off x="7282080" y="1865160"/>
              <a:ext cx="2041649" cy="1598700"/>
              <a:chOff x="7282080" y="1865160"/>
              <a:chExt cx="2041649" cy="1598700"/>
            </a:xfrm>
          </p:grpSpPr>
          <p:sp>
            <p:nvSpPr>
              <p:cNvPr id="762" name="Google Shape;762;p51"/>
              <p:cNvSpPr/>
              <p:nvPr/>
            </p:nvSpPr>
            <p:spPr>
              <a:xfrm>
                <a:off x="7282080" y="1865160"/>
                <a:ext cx="2041649" cy="1523888"/>
              </a:xfrm>
              <a:custGeom>
                <a:rect b="b" l="l" r="r" t="t"/>
                <a:pathLst>
                  <a:path extrusionOk="0" h="774530" w="1200970">
                    <a:moveTo>
                      <a:pt x="0" y="0"/>
                    </a:moveTo>
                    <a:lnTo>
                      <a:pt x="1200970" y="0"/>
                    </a:lnTo>
                    <a:lnTo>
                      <a:pt x="1200970" y="774530"/>
                    </a:lnTo>
                    <a:lnTo>
                      <a:pt x="0" y="774530"/>
                    </a:lnTo>
                    <a:close/>
                  </a:path>
                </a:pathLst>
              </a:custGeom>
              <a:solidFill>
                <a:srgbClr val="FFFFFF"/>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63" name="Google Shape;763;p51"/>
              <p:cNvSpPr/>
              <p:nvPr/>
            </p:nvSpPr>
            <p:spPr>
              <a:xfrm>
                <a:off x="7282080" y="1865160"/>
                <a:ext cx="1380900" cy="1598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764" name="Google Shape;764;p51"/>
            <p:cNvSpPr/>
            <p:nvPr/>
          </p:nvSpPr>
          <p:spPr>
            <a:xfrm>
              <a:off x="7277760" y="2507760"/>
              <a:ext cx="2037600" cy="502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i="0" lang="en-US" sz="1650" u="none" cap="none" strike="noStrike">
                  <a:solidFill>
                    <a:srgbClr val="000000"/>
                  </a:solidFill>
                </a:rPr>
                <a:t>Assemblage &amp;</a:t>
              </a:r>
              <a:endParaRPr i="0" sz="1650" u="none" cap="none" strike="noStrike">
                <a:solidFill>
                  <a:srgbClr val="FFFFFF"/>
                </a:solidFill>
              </a:endParaRPr>
            </a:p>
            <a:p>
              <a:pPr indent="0" lvl="0" marL="0" marR="0" rtl="0" algn="ctr">
                <a:lnSpc>
                  <a:spcPct val="100000"/>
                </a:lnSpc>
                <a:spcBef>
                  <a:spcPts val="0"/>
                </a:spcBef>
                <a:spcAft>
                  <a:spcPts val="0"/>
                </a:spcAft>
                <a:buNone/>
              </a:pPr>
              <a:r>
                <a:rPr i="0" lang="en-US" sz="1650" u="none" cap="none" strike="noStrike">
                  <a:solidFill>
                    <a:srgbClr val="000000"/>
                  </a:solidFill>
                </a:rPr>
                <a:t>Tests</a:t>
              </a:r>
              <a:endParaRPr i="0" sz="1650" u="none" cap="none" strike="noStrike">
                <a:solidFill>
                  <a:srgbClr val="FFFFFF"/>
                </a:solidFill>
              </a:endParaRPr>
            </a:p>
          </p:txBody>
        </p:sp>
        <p:sp>
          <p:nvSpPr>
            <p:cNvPr id="765" name="Google Shape;765;p51"/>
            <p:cNvSpPr/>
            <p:nvPr/>
          </p:nvSpPr>
          <p:spPr>
            <a:xfrm>
              <a:off x="7503840" y="1867680"/>
              <a:ext cx="429900" cy="525300"/>
            </a:xfrm>
            <a:prstGeom prst="rect">
              <a:avLst/>
            </a:prstGeom>
            <a:solidFill>
              <a:schemeClr val="accent2"/>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grpSp>
      <p:sp>
        <p:nvSpPr>
          <p:cNvPr id="766" name="Google Shape;766;p51"/>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767" name="Google Shape;767;p51"/>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768" name="Google Shape;768;p51"/>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6"/>
          <p:cNvSpPr txBox="1"/>
          <p:nvPr>
            <p:ph idx="4294967295" type="title"/>
          </p:nvPr>
        </p:nvSpPr>
        <p:spPr>
          <a:xfrm>
            <a:off x="825120" y="180000"/>
            <a:ext cx="10514160" cy="132408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Diélectrique</a:t>
            </a:r>
            <a:endParaRPr b="0" i="0" sz="4400" u="none" cap="none" strike="noStrike">
              <a:solidFill>
                <a:srgbClr val="000000"/>
              </a:solidFill>
              <a:latin typeface="Arial"/>
              <a:ea typeface="Arial"/>
              <a:cs typeface="Arial"/>
              <a:sym typeface="Arial"/>
            </a:endParaRPr>
          </a:p>
        </p:txBody>
      </p:sp>
      <p:sp>
        <p:nvSpPr>
          <p:cNvPr id="190" name="Google Shape;190;p16"/>
          <p:cNvSpPr txBox="1"/>
          <p:nvPr>
            <p:ph idx="4294967295" type="body"/>
          </p:nvPr>
        </p:nvSpPr>
        <p:spPr>
          <a:xfrm>
            <a:off x="720000" y="1440000"/>
            <a:ext cx="10514160" cy="491544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Diélectrique</a:t>
            </a:r>
            <a:endParaRPr b="0" i="0" sz="2800" u="none" cap="none" strike="noStrike">
              <a:solidFill>
                <a:srgbClr val="000000"/>
              </a:solidFill>
              <a:latin typeface="Arial"/>
              <a:ea typeface="Arial"/>
              <a:cs typeface="Arial"/>
              <a:sym typeface="Arial"/>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Isolant</a:t>
            </a:r>
            <a:endParaRPr b="0" i="0" sz="2800" u="none" cap="none" strike="noStrike">
              <a:solidFill>
                <a:srgbClr val="000000"/>
              </a:solidFill>
              <a:latin typeface="Times New Roman"/>
              <a:ea typeface="Times New Roman"/>
              <a:cs typeface="Times New Roman"/>
              <a:sym typeface="Times New Roman"/>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Généralement fibre de verre</a:t>
            </a:r>
            <a:endParaRPr b="0" i="0" sz="2800" u="none" cap="none" strike="noStrike">
              <a:solidFill>
                <a:srgbClr val="000000"/>
              </a:solidFill>
              <a:latin typeface="Times New Roman"/>
              <a:ea typeface="Times New Roman"/>
              <a:cs typeface="Times New Roman"/>
              <a:sym typeface="Times New Roman"/>
            </a:endParaRPr>
          </a:p>
          <a:p>
            <a:pPr indent="0" lvl="0" marL="457200" marR="0" rtl="0" algn="l">
              <a:lnSpc>
                <a:spcPct val="90000"/>
              </a:lnSpc>
              <a:spcBef>
                <a:spcPts val="1417"/>
              </a:spcBef>
              <a:spcAft>
                <a:spcPts val="0"/>
              </a:spcAft>
              <a:buNone/>
            </a:pPr>
            <a:r>
              <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1417"/>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Core vs Prepreg</a:t>
            </a:r>
            <a:endParaRPr b="0" i="0" sz="2800" u="none" cap="none" strike="noStrike">
              <a:solidFill>
                <a:srgbClr val="000000"/>
              </a:solidFill>
              <a:latin typeface="Arial"/>
              <a:ea typeface="Arial"/>
              <a:cs typeface="Arial"/>
              <a:sym typeface="Arial"/>
            </a:endParaRPr>
          </a:p>
          <a:p>
            <a:pPr indent="0" lvl="0" marL="457200" marR="0" rtl="0" algn="l">
              <a:lnSpc>
                <a:spcPct val="90000"/>
              </a:lnSpc>
              <a:spcBef>
                <a:spcPts val="1417"/>
              </a:spcBef>
              <a:spcAft>
                <a:spcPts val="0"/>
              </a:spcAft>
              <a:buNone/>
            </a:pPr>
            <a:r>
              <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1417"/>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Design Symmétrique</a:t>
            </a:r>
            <a:endParaRPr b="0" i="0" sz="2800" u="none" cap="none" strike="noStrike">
              <a:solidFill>
                <a:srgbClr val="000000"/>
              </a:solidFill>
              <a:latin typeface="Arial"/>
              <a:ea typeface="Arial"/>
              <a:cs typeface="Arial"/>
              <a:sym typeface="Arial"/>
            </a:endParaRPr>
          </a:p>
          <a:p>
            <a:pPr indent="0" lvl="0" marL="0" marR="0" rtl="0" algn="l">
              <a:lnSpc>
                <a:spcPct val="90000"/>
              </a:lnSpc>
              <a:spcBef>
                <a:spcPts val="1001"/>
              </a:spcBef>
              <a:spcAft>
                <a:spcPts val="0"/>
              </a:spcAft>
              <a:buNone/>
            </a:pPr>
            <a:r>
              <a:t/>
            </a:r>
            <a:endParaRPr b="0" i="0" sz="2800" u="none" cap="none" strike="noStrike">
              <a:solidFill>
                <a:srgbClr val="000000"/>
              </a:solidFill>
              <a:latin typeface="Arial"/>
              <a:ea typeface="Arial"/>
              <a:cs typeface="Arial"/>
              <a:sym typeface="Arial"/>
            </a:endParaRPr>
          </a:p>
        </p:txBody>
      </p:sp>
      <p:pic>
        <p:nvPicPr>
          <p:cNvPr id="191" name="Google Shape;191;p16">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pic>
        <p:nvPicPr>
          <p:cNvPr id="192" name="Google Shape;192;p16"/>
          <p:cNvPicPr preferRelativeResize="0"/>
          <p:nvPr/>
        </p:nvPicPr>
        <p:blipFill rotWithShape="1">
          <a:blip r:embed="rId5">
            <a:alphaModFix/>
          </a:blip>
          <a:srcRect b="0" l="0" r="0" t="0"/>
          <a:stretch/>
        </p:blipFill>
        <p:spPr>
          <a:xfrm>
            <a:off x="6644600" y="1440005"/>
            <a:ext cx="5098680" cy="2548800"/>
          </a:xfrm>
          <a:prstGeom prst="rect">
            <a:avLst/>
          </a:prstGeom>
          <a:noFill/>
          <a:ln>
            <a:noFill/>
          </a:ln>
        </p:spPr>
      </p:pic>
      <p:sp>
        <p:nvSpPr>
          <p:cNvPr id="193" name="Google Shape;193;p16"/>
          <p:cNvSpPr/>
          <p:nvPr/>
        </p:nvSpPr>
        <p:spPr>
          <a:xfrm>
            <a:off x="6644600" y="4003205"/>
            <a:ext cx="5939400" cy="345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https://www.atlasfibre.com/g10-sheet-epoxy-fiberglass-materials/</a:t>
            </a:r>
            <a:endParaRPr b="0" i="0" sz="900" u="none" cap="none" strike="noStrike">
              <a:solidFill>
                <a:srgbClr val="000000"/>
              </a:solidFill>
              <a:latin typeface="Arial"/>
              <a:ea typeface="Arial"/>
              <a:cs typeface="Arial"/>
              <a:sym typeface="Arial"/>
            </a:endParaRPr>
          </a:p>
        </p:txBody>
      </p:sp>
      <p:cxnSp>
        <p:nvCxnSpPr>
          <p:cNvPr id="194" name="Google Shape;194;p16"/>
          <p:cNvCxnSpPr/>
          <p:nvPr/>
        </p:nvCxnSpPr>
        <p:spPr>
          <a:xfrm>
            <a:off x="828000" y="1188000"/>
            <a:ext cx="10080000" cy="360"/>
          </a:xfrm>
          <a:prstGeom prst="straightConnector1">
            <a:avLst/>
          </a:prstGeom>
          <a:noFill/>
          <a:ln cap="flat" cmpd="sng" w="36000">
            <a:solidFill>
              <a:srgbClr val="158466"/>
            </a:solidFill>
            <a:prstDash val="solid"/>
            <a:round/>
            <a:headEnd len="sm" w="sm" type="none"/>
            <a:tailEnd len="sm" w="sm" type="none"/>
          </a:ln>
        </p:spPr>
      </p:cxnSp>
      <p:sp>
        <p:nvSpPr>
          <p:cNvPr id="195" name="Google Shape;195;p16"/>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196" name="Google Shape;196;p16"/>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197" name="Google Shape;197;p16"/>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198" name="Google Shape;198;p16"/>
          <p:cNvPicPr preferRelativeResize="0"/>
          <p:nvPr/>
        </p:nvPicPr>
        <p:blipFill>
          <a:blip r:embed="rId6">
            <a:alphaModFix/>
          </a:blip>
          <a:stretch>
            <a:fillRect/>
          </a:stretch>
        </p:blipFill>
        <p:spPr>
          <a:xfrm>
            <a:off x="7731838" y="4300925"/>
            <a:ext cx="2924175" cy="1695450"/>
          </a:xfrm>
          <a:prstGeom prst="rect">
            <a:avLst/>
          </a:prstGeom>
          <a:noFill/>
          <a:ln>
            <a:noFill/>
          </a:ln>
        </p:spPr>
      </p:pic>
      <p:sp>
        <p:nvSpPr>
          <p:cNvPr id="199" name="Google Shape;199;p16"/>
          <p:cNvSpPr/>
          <p:nvPr/>
        </p:nvSpPr>
        <p:spPr>
          <a:xfrm>
            <a:off x="7731850" y="5996380"/>
            <a:ext cx="5939400" cy="345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https://www.optimatech.net/knowledge-center/pcb-core-vs-prepreg-materials.aspx</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52"/>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Instructions de fabrication - Base</a:t>
            </a:r>
            <a:endParaRPr b="0" i="0" sz="4400" u="none" cap="none" strike="noStrike">
              <a:solidFill>
                <a:srgbClr val="000000"/>
              </a:solidFill>
              <a:latin typeface="Arial"/>
              <a:ea typeface="Arial"/>
              <a:cs typeface="Arial"/>
              <a:sym typeface="Arial"/>
            </a:endParaRPr>
          </a:p>
        </p:txBody>
      </p:sp>
      <p:sp>
        <p:nvSpPr>
          <p:cNvPr id="774" name="Google Shape;774;p52"/>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Gerber files</a:t>
            </a:r>
            <a:endParaRPr sz="2800"/>
          </a:p>
          <a:p>
            <a:pPr indent="-406400" lvl="0" marL="457200" marR="0" rtl="0" algn="l">
              <a:lnSpc>
                <a:spcPct val="90000"/>
              </a:lnSpc>
              <a:spcBef>
                <a:spcPts val="0"/>
              </a:spcBef>
              <a:spcAft>
                <a:spcPts val="0"/>
              </a:spcAft>
              <a:buSzPts val="2800"/>
              <a:buChar char="●"/>
            </a:pPr>
            <a:r>
              <a:rPr lang="en-US" sz="2800"/>
              <a:t>Matériau</a:t>
            </a:r>
            <a:endParaRPr sz="2800"/>
          </a:p>
          <a:p>
            <a:pPr indent="-406400" lvl="0" marL="457200" marR="0" rtl="0" algn="l">
              <a:lnSpc>
                <a:spcPct val="90000"/>
              </a:lnSpc>
              <a:spcBef>
                <a:spcPts val="0"/>
              </a:spcBef>
              <a:spcAft>
                <a:spcPts val="0"/>
              </a:spcAft>
              <a:buSzPts val="2800"/>
              <a:buChar char="●"/>
            </a:pPr>
            <a:r>
              <a:rPr lang="en-US" sz="2800"/>
              <a:t># couches</a:t>
            </a:r>
            <a:endParaRPr sz="2800"/>
          </a:p>
          <a:p>
            <a:pPr indent="-406400" lvl="0" marL="457200" marR="0" rtl="0" algn="l">
              <a:lnSpc>
                <a:spcPct val="90000"/>
              </a:lnSpc>
              <a:spcBef>
                <a:spcPts val="0"/>
              </a:spcBef>
              <a:spcAft>
                <a:spcPts val="0"/>
              </a:spcAft>
              <a:buSzPts val="2800"/>
              <a:buChar char="●"/>
            </a:pPr>
            <a:r>
              <a:rPr lang="en-US" sz="2800"/>
              <a:t>Dimensions</a:t>
            </a:r>
            <a:endParaRPr sz="2800"/>
          </a:p>
          <a:p>
            <a:pPr indent="-406400" lvl="0" marL="457200" marR="0" rtl="0" algn="l">
              <a:lnSpc>
                <a:spcPct val="90000"/>
              </a:lnSpc>
              <a:spcBef>
                <a:spcPts val="0"/>
              </a:spcBef>
              <a:spcAft>
                <a:spcPts val="0"/>
              </a:spcAft>
              <a:buSzPts val="2800"/>
              <a:buChar char="●"/>
            </a:pPr>
            <a:r>
              <a:rPr lang="en-US" sz="2800"/>
              <a:t>Couleurs</a:t>
            </a:r>
            <a:endParaRPr sz="2800"/>
          </a:p>
          <a:p>
            <a:pPr indent="-406400" lvl="0" marL="457200" marR="0" rtl="0" algn="l">
              <a:lnSpc>
                <a:spcPct val="90000"/>
              </a:lnSpc>
              <a:spcBef>
                <a:spcPts val="0"/>
              </a:spcBef>
              <a:spcAft>
                <a:spcPts val="0"/>
              </a:spcAft>
              <a:buSzPts val="2800"/>
              <a:buChar char="●"/>
            </a:pPr>
            <a:r>
              <a:rPr lang="en-US" sz="2800"/>
              <a:t>Surface finish</a:t>
            </a:r>
            <a:endParaRPr sz="2800"/>
          </a:p>
          <a:p>
            <a:pPr indent="-406400" lvl="0" marL="457200" marR="0" rtl="0" algn="l">
              <a:lnSpc>
                <a:spcPct val="90000"/>
              </a:lnSpc>
              <a:spcBef>
                <a:spcPts val="0"/>
              </a:spcBef>
              <a:spcAft>
                <a:spcPts val="0"/>
              </a:spcAft>
              <a:buSzPts val="2800"/>
              <a:buChar char="●"/>
            </a:pPr>
            <a:r>
              <a:rPr lang="en-US" sz="2800"/>
              <a:t>Cuivre</a:t>
            </a:r>
            <a:endParaRPr sz="2800"/>
          </a:p>
          <a:p>
            <a:pPr indent="-406400" lvl="0" marL="457200" marR="0" rtl="0" algn="l">
              <a:lnSpc>
                <a:spcPct val="90000"/>
              </a:lnSpc>
              <a:spcBef>
                <a:spcPts val="0"/>
              </a:spcBef>
              <a:spcAft>
                <a:spcPts val="0"/>
              </a:spcAft>
              <a:buSzPts val="2800"/>
              <a:buChar char="●"/>
            </a:pPr>
            <a:r>
              <a:rPr lang="en-US" sz="2800"/>
              <a:t>Vias</a:t>
            </a:r>
            <a:endParaRPr sz="2800"/>
          </a:p>
        </p:txBody>
      </p:sp>
      <p:pic>
        <p:nvPicPr>
          <p:cNvPr id="775" name="Google Shape;775;p52">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776" name="Google Shape;776;p52"/>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777" name="Google Shape;777;p52"/>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778" name="Google Shape;778;p52"/>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779" name="Google Shape;779;p52"/>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780" name="Google Shape;780;p52"/>
          <p:cNvPicPr preferRelativeResize="0"/>
          <p:nvPr/>
        </p:nvPicPr>
        <p:blipFill rotWithShape="1">
          <a:blip r:embed="rId5">
            <a:alphaModFix/>
          </a:blip>
          <a:srcRect b="10174" l="28242" r="40779" t="22620"/>
          <a:stretch/>
        </p:blipFill>
        <p:spPr>
          <a:xfrm>
            <a:off x="7651775" y="1275925"/>
            <a:ext cx="3776773" cy="4469000"/>
          </a:xfrm>
          <a:prstGeom prst="rect">
            <a:avLst/>
          </a:prstGeom>
          <a:noFill/>
          <a:ln>
            <a:noFill/>
          </a:ln>
        </p:spPr>
      </p:pic>
      <p:sp>
        <p:nvSpPr>
          <p:cNvPr id="781" name="Google Shape;781;p52"/>
          <p:cNvSpPr/>
          <p:nvPr/>
        </p:nvSpPr>
        <p:spPr>
          <a:xfrm>
            <a:off x="7651763" y="5744925"/>
            <a:ext cx="58488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https://cart.jlcpcb.com/quote</a:t>
            </a:r>
            <a:endParaRPr b="0" i="0" sz="900" u="none" cap="none" strike="noStrike">
              <a:solidFill>
                <a:srgbClr val="000000"/>
              </a:solidFill>
              <a:latin typeface="Arial"/>
              <a:ea typeface="Arial"/>
              <a:cs typeface="Arial"/>
              <a:sym typeface="Arial"/>
            </a:endParaRPr>
          </a:p>
        </p:txBody>
      </p:sp>
      <p:pic>
        <p:nvPicPr>
          <p:cNvPr id="782" name="Google Shape;782;p52"/>
          <p:cNvPicPr preferRelativeResize="0"/>
          <p:nvPr/>
        </p:nvPicPr>
        <p:blipFill rotWithShape="1">
          <a:blip r:embed="rId6">
            <a:alphaModFix/>
          </a:blip>
          <a:srcRect b="11420" l="31067" r="42315" t="18037"/>
          <a:stretch/>
        </p:blipFill>
        <p:spPr>
          <a:xfrm>
            <a:off x="4135201" y="1275925"/>
            <a:ext cx="3091625" cy="4469000"/>
          </a:xfrm>
          <a:prstGeom prst="rect">
            <a:avLst/>
          </a:prstGeom>
          <a:noFill/>
          <a:ln>
            <a:noFill/>
          </a:ln>
        </p:spPr>
      </p:pic>
      <p:sp>
        <p:nvSpPr>
          <p:cNvPr id="783" name="Google Shape;783;p52"/>
          <p:cNvSpPr/>
          <p:nvPr/>
        </p:nvSpPr>
        <p:spPr>
          <a:xfrm>
            <a:off x="4135194" y="5744925"/>
            <a:ext cx="30915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https://www.pcbway.com/orderonline.aspx</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53"/>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Notes - Stackup</a:t>
            </a:r>
            <a:endParaRPr b="0" i="0" sz="4400" u="none" cap="none" strike="noStrike">
              <a:solidFill>
                <a:srgbClr val="000000"/>
              </a:solidFill>
              <a:latin typeface="Arial"/>
              <a:ea typeface="Arial"/>
              <a:cs typeface="Arial"/>
              <a:sym typeface="Arial"/>
            </a:endParaRPr>
          </a:p>
        </p:txBody>
      </p:sp>
      <p:sp>
        <p:nvSpPr>
          <p:cNvPr id="789" name="Google Shape;789;p53"/>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Stackup spécial</a:t>
            </a:r>
            <a:endParaRPr sz="2800"/>
          </a:p>
          <a:p>
            <a:pPr indent="-406400" lvl="0" marL="457200" marR="0" rtl="0" algn="l">
              <a:lnSpc>
                <a:spcPct val="90000"/>
              </a:lnSpc>
              <a:spcBef>
                <a:spcPts val="0"/>
              </a:spcBef>
              <a:spcAft>
                <a:spcPts val="0"/>
              </a:spcAft>
              <a:buSzPts val="2800"/>
              <a:buChar char="●"/>
            </a:pPr>
            <a:r>
              <a:rPr lang="en-US" sz="2800"/>
              <a:t>Épaisseurs</a:t>
            </a:r>
            <a:endParaRPr sz="2800"/>
          </a:p>
          <a:p>
            <a:pPr indent="-406400" lvl="0" marL="457200" marR="0" rtl="0" algn="l">
              <a:lnSpc>
                <a:spcPct val="90000"/>
              </a:lnSpc>
              <a:spcBef>
                <a:spcPts val="0"/>
              </a:spcBef>
              <a:spcAft>
                <a:spcPts val="0"/>
              </a:spcAft>
              <a:buSzPts val="2800"/>
              <a:buChar char="●"/>
            </a:pPr>
            <a:r>
              <a:rPr lang="en-US" sz="2800"/>
              <a:t>Matériaux</a:t>
            </a:r>
            <a:endParaRPr sz="2800"/>
          </a:p>
          <a:p>
            <a:pPr indent="-406400" lvl="0" marL="457200" marR="0" rtl="0" algn="l">
              <a:lnSpc>
                <a:spcPct val="90000"/>
              </a:lnSpc>
              <a:spcBef>
                <a:spcPts val="0"/>
              </a:spcBef>
              <a:spcAft>
                <a:spcPts val="0"/>
              </a:spcAft>
              <a:buSzPts val="2800"/>
              <a:buChar char="●"/>
            </a:pPr>
            <a:r>
              <a:rPr lang="en-US" sz="2800"/>
              <a:t>Core/PP</a:t>
            </a:r>
            <a:endParaRPr sz="2800"/>
          </a:p>
          <a:p>
            <a:pPr indent="-406400" lvl="0" marL="457200" marR="0" rtl="0" algn="l">
              <a:lnSpc>
                <a:spcPct val="90000"/>
              </a:lnSpc>
              <a:spcBef>
                <a:spcPts val="0"/>
              </a:spcBef>
              <a:spcAft>
                <a:spcPts val="0"/>
              </a:spcAft>
              <a:buSzPts val="2800"/>
              <a:buChar char="●"/>
            </a:pPr>
            <a:r>
              <a:rPr lang="en-US" sz="2800"/>
              <a:t>Diélectriques</a:t>
            </a:r>
            <a:endParaRPr sz="2800"/>
          </a:p>
          <a:p>
            <a:pPr indent="-406400" lvl="0" marL="457200" marR="0" rtl="0" algn="l">
              <a:lnSpc>
                <a:spcPct val="90000"/>
              </a:lnSpc>
              <a:spcBef>
                <a:spcPts val="0"/>
              </a:spcBef>
              <a:spcAft>
                <a:spcPts val="0"/>
              </a:spcAft>
              <a:buSzPts val="2800"/>
              <a:buChar char="●"/>
            </a:pPr>
            <a:r>
              <a:rPr lang="en-US" sz="2800"/>
              <a:t>Vias spéciaux</a:t>
            </a:r>
            <a:endParaRPr sz="2800"/>
          </a:p>
          <a:p>
            <a:pPr indent="0" lvl="0" marL="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Indiquer gerbers</a:t>
            </a:r>
            <a:endParaRPr sz="2800"/>
          </a:p>
        </p:txBody>
      </p:sp>
      <p:pic>
        <p:nvPicPr>
          <p:cNvPr id="790" name="Google Shape;790;p53">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791" name="Google Shape;791;p53"/>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792" name="Google Shape;792;p53"/>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793" name="Google Shape;793;p53"/>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794" name="Google Shape;794;p53"/>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795" name="Google Shape;795;p53"/>
          <p:cNvPicPr preferRelativeResize="0"/>
          <p:nvPr/>
        </p:nvPicPr>
        <p:blipFill rotWithShape="1">
          <a:blip r:embed="rId5">
            <a:alphaModFix/>
          </a:blip>
          <a:srcRect b="46349" l="0" r="51449" t="0"/>
          <a:stretch/>
        </p:blipFill>
        <p:spPr>
          <a:xfrm>
            <a:off x="7064619" y="1412125"/>
            <a:ext cx="3958074" cy="3679301"/>
          </a:xfrm>
          <a:prstGeom prst="rect">
            <a:avLst/>
          </a:prstGeom>
          <a:noFill/>
          <a:ln>
            <a:noFill/>
          </a:ln>
        </p:spPr>
      </p:pic>
      <p:pic>
        <p:nvPicPr>
          <p:cNvPr id="796" name="Google Shape;796;p53"/>
          <p:cNvPicPr preferRelativeResize="0"/>
          <p:nvPr/>
        </p:nvPicPr>
        <p:blipFill rotWithShape="1">
          <a:blip r:embed="rId6">
            <a:alphaModFix/>
          </a:blip>
          <a:srcRect b="14256" l="31996" r="32165" t="18619"/>
          <a:stretch/>
        </p:blipFill>
        <p:spPr>
          <a:xfrm>
            <a:off x="4038475" y="1753800"/>
            <a:ext cx="2932751" cy="2995950"/>
          </a:xfrm>
          <a:prstGeom prst="rect">
            <a:avLst/>
          </a:prstGeom>
          <a:noFill/>
          <a:ln>
            <a:noFill/>
          </a:ln>
        </p:spPr>
      </p:pic>
      <p:pic>
        <p:nvPicPr>
          <p:cNvPr id="797" name="Google Shape;797;p53"/>
          <p:cNvPicPr preferRelativeResize="0"/>
          <p:nvPr/>
        </p:nvPicPr>
        <p:blipFill rotWithShape="1">
          <a:blip r:embed="rId5">
            <a:alphaModFix/>
          </a:blip>
          <a:srcRect b="42473" l="0" r="8592" t="53327"/>
          <a:stretch/>
        </p:blipFill>
        <p:spPr>
          <a:xfrm>
            <a:off x="4038475" y="5063725"/>
            <a:ext cx="6984226" cy="26987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54"/>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Notes - Impédances</a:t>
            </a:r>
            <a:endParaRPr b="0" i="0" sz="4400" u="none" cap="none" strike="noStrike">
              <a:solidFill>
                <a:srgbClr val="000000"/>
              </a:solidFill>
              <a:latin typeface="Arial"/>
              <a:ea typeface="Arial"/>
              <a:cs typeface="Arial"/>
              <a:sym typeface="Arial"/>
            </a:endParaRPr>
          </a:p>
        </p:txBody>
      </p:sp>
      <p:sp>
        <p:nvSpPr>
          <p:cNvPr id="803" name="Google Shape;803;p54"/>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Indiquer les types d’impédance</a:t>
            </a:r>
            <a:endParaRPr sz="2800"/>
          </a:p>
          <a:p>
            <a:pPr indent="-406400" lvl="0" marL="457200" marR="0" rtl="0" algn="l">
              <a:lnSpc>
                <a:spcPct val="90000"/>
              </a:lnSpc>
              <a:spcBef>
                <a:spcPts val="0"/>
              </a:spcBef>
              <a:spcAft>
                <a:spcPts val="0"/>
              </a:spcAft>
              <a:buSzPts val="2800"/>
              <a:buChar char="●"/>
            </a:pPr>
            <a:r>
              <a:rPr lang="en-US" sz="2800"/>
              <a:t>Couches et largeurs de traces</a:t>
            </a:r>
            <a:endParaRPr sz="2800"/>
          </a:p>
          <a:p>
            <a:pPr indent="-406400" lvl="0" marL="457200" marR="0" rtl="0" algn="l">
              <a:lnSpc>
                <a:spcPct val="90000"/>
              </a:lnSpc>
              <a:spcBef>
                <a:spcPts val="0"/>
              </a:spcBef>
              <a:spcAft>
                <a:spcPts val="0"/>
              </a:spcAft>
              <a:buSzPts val="2800"/>
              <a:buChar char="●"/>
            </a:pPr>
            <a:r>
              <a:rPr lang="en-US" sz="2800"/>
              <a:t>Modes d’impédance</a:t>
            </a:r>
            <a:endParaRPr sz="2800"/>
          </a:p>
          <a:p>
            <a:pPr indent="0" lvl="0" marL="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Valeur</a:t>
            </a:r>
            <a:endParaRPr sz="2800"/>
          </a:p>
          <a:p>
            <a:pPr indent="-406400" lvl="0" marL="457200" marR="0" rtl="0" algn="l">
              <a:lnSpc>
                <a:spcPct val="90000"/>
              </a:lnSpc>
              <a:spcBef>
                <a:spcPts val="0"/>
              </a:spcBef>
              <a:spcAft>
                <a:spcPts val="0"/>
              </a:spcAft>
              <a:buSzPts val="2800"/>
              <a:buChar char="●"/>
            </a:pPr>
            <a:r>
              <a:rPr lang="en-US" sz="2800"/>
              <a:t>Tolérances</a:t>
            </a:r>
            <a:endParaRPr sz="2800"/>
          </a:p>
        </p:txBody>
      </p:sp>
      <p:pic>
        <p:nvPicPr>
          <p:cNvPr id="804" name="Google Shape;804;p54">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805" name="Google Shape;805;p54"/>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806" name="Google Shape;806;p54"/>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807" name="Google Shape;807;p54"/>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808" name="Google Shape;808;p54"/>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809" name="Google Shape;809;p54"/>
          <p:cNvPicPr preferRelativeResize="0"/>
          <p:nvPr/>
        </p:nvPicPr>
        <p:blipFill rotWithShape="1">
          <a:blip r:embed="rId5">
            <a:alphaModFix/>
          </a:blip>
          <a:srcRect b="45818" l="34404" r="16312" t="33029"/>
          <a:stretch/>
        </p:blipFill>
        <p:spPr>
          <a:xfrm>
            <a:off x="1855863" y="4124425"/>
            <a:ext cx="8024274" cy="1878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5"/>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Notes - Drill chart</a:t>
            </a:r>
            <a:endParaRPr b="0" i="0" sz="4400" u="none" cap="none" strike="noStrike">
              <a:solidFill>
                <a:srgbClr val="000000"/>
              </a:solidFill>
              <a:latin typeface="Arial"/>
              <a:ea typeface="Arial"/>
              <a:cs typeface="Arial"/>
              <a:sym typeface="Arial"/>
            </a:endParaRPr>
          </a:p>
        </p:txBody>
      </p:sp>
      <p:sp>
        <p:nvSpPr>
          <p:cNvPr id="815" name="Google Shape;815;p55"/>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lang="en-US" sz="2800"/>
              <a:t>Nombre</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0"/>
              </a:spcBef>
              <a:spcAft>
                <a:spcPts val="0"/>
              </a:spcAft>
              <a:buClr>
                <a:srgbClr val="000000"/>
              </a:buClr>
              <a:buSzPts val="2800"/>
              <a:buFont typeface="Arial"/>
              <a:buChar char="●"/>
            </a:pPr>
            <a:r>
              <a:rPr lang="en-US" sz="2800"/>
              <a:t>Taille</a:t>
            </a:r>
            <a:endParaRPr sz="2800"/>
          </a:p>
          <a:p>
            <a:pPr indent="-406400" lvl="0" marL="457200" marR="0" rtl="0" algn="l">
              <a:lnSpc>
                <a:spcPct val="90000"/>
              </a:lnSpc>
              <a:spcBef>
                <a:spcPts val="0"/>
              </a:spcBef>
              <a:spcAft>
                <a:spcPts val="0"/>
              </a:spcAft>
              <a:buSzPts val="2800"/>
              <a:buChar char="●"/>
            </a:pPr>
            <a:r>
              <a:rPr lang="en-US" sz="2800"/>
              <a:t>Emplacement</a:t>
            </a:r>
            <a:endParaRPr sz="2800"/>
          </a:p>
          <a:p>
            <a:pPr indent="-406400" lvl="0" marL="457200" marR="0" rtl="0" algn="l">
              <a:lnSpc>
                <a:spcPct val="90000"/>
              </a:lnSpc>
              <a:spcBef>
                <a:spcPts val="0"/>
              </a:spcBef>
              <a:spcAft>
                <a:spcPts val="0"/>
              </a:spcAft>
              <a:buSzPts val="2800"/>
              <a:buChar char="●"/>
            </a:pPr>
            <a:r>
              <a:rPr lang="en-US" sz="2800"/>
              <a:t>Plating</a:t>
            </a:r>
            <a:endParaRPr sz="2800"/>
          </a:p>
          <a:p>
            <a:pPr indent="0" lvl="0" marL="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Slots</a:t>
            </a:r>
            <a:endParaRPr sz="2800"/>
          </a:p>
          <a:p>
            <a:pPr indent="-406400" lvl="0" marL="457200" marR="0" rtl="0" algn="l">
              <a:lnSpc>
                <a:spcPct val="90000"/>
              </a:lnSpc>
              <a:spcBef>
                <a:spcPts val="0"/>
              </a:spcBef>
              <a:spcAft>
                <a:spcPts val="0"/>
              </a:spcAft>
              <a:buSzPts val="2800"/>
              <a:buChar char="●"/>
            </a:pPr>
            <a:r>
              <a:rPr lang="en-US" sz="2800"/>
              <a:t>Vias spéciaux</a:t>
            </a:r>
            <a:endParaRPr sz="2800"/>
          </a:p>
          <a:p>
            <a:pPr indent="-406400" lvl="0" marL="457200" marR="0" rtl="0" algn="l">
              <a:lnSpc>
                <a:spcPct val="90000"/>
              </a:lnSpc>
              <a:spcBef>
                <a:spcPts val="0"/>
              </a:spcBef>
              <a:spcAft>
                <a:spcPts val="0"/>
              </a:spcAft>
              <a:buSzPts val="2800"/>
              <a:buChar char="●"/>
            </a:pPr>
            <a:r>
              <a:rPr lang="en-US" sz="2800"/>
              <a:t>Tolérances!</a:t>
            </a:r>
            <a:endParaRPr sz="2800"/>
          </a:p>
          <a:p>
            <a:pPr indent="0" lvl="0" marL="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Propre gerber</a:t>
            </a:r>
            <a:endParaRPr sz="2800"/>
          </a:p>
        </p:txBody>
      </p:sp>
      <p:pic>
        <p:nvPicPr>
          <p:cNvPr id="816" name="Google Shape;816;p55">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817" name="Google Shape;817;p55"/>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818" name="Google Shape;818;p55"/>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819" name="Google Shape;819;p55"/>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820" name="Google Shape;820;p55"/>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821" name="Google Shape;821;p55"/>
          <p:cNvPicPr preferRelativeResize="0"/>
          <p:nvPr/>
        </p:nvPicPr>
        <p:blipFill>
          <a:blip r:embed="rId5">
            <a:alphaModFix/>
          </a:blip>
          <a:stretch>
            <a:fillRect/>
          </a:stretch>
        </p:blipFill>
        <p:spPr>
          <a:xfrm>
            <a:off x="3942750" y="2149971"/>
            <a:ext cx="7937601" cy="3750499"/>
          </a:xfrm>
          <a:prstGeom prst="rect">
            <a:avLst/>
          </a:prstGeom>
          <a:noFill/>
          <a:ln>
            <a:noFill/>
          </a:ln>
        </p:spPr>
      </p:pic>
      <p:sp>
        <p:nvSpPr>
          <p:cNvPr id="822" name="Google Shape;822;p55"/>
          <p:cNvSpPr/>
          <p:nvPr/>
        </p:nvSpPr>
        <p:spPr>
          <a:xfrm>
            <a:off x="3942754" y="5900475"/>
            <a:ext cx="53577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https://www.altium.com/documentation/altium-designer/pcb-drill-table?version=21</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56"/>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Notes - Consignes de fabrication</a:t>
            </a:r>
            <a:endParaRPr b="0" i="0" sz="4400" u="none" cap="none" strike="noStrike">
              <a:solidFill>
                <a:srgbClr val="000000"/>
              </a:solidFill>
              <a:latin typeface="Arial"/>
              <a:ea typeface="Arial"/>
              <a:cs typeface="Arial"/>
              <a:sym typeface="Arial"/>
            </a:endParaRPr>
          </a:p>
        </p:txBody>
      </p:sp>
      <p:sp>
        <p:nvSpPr>
          <p:cNvPr id="828" name="Google Shape;828;p56"/>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Normes à utiliser</a:t>
            </a:r>
            <a:endParaRPr sz="2800"/>
          </a:p>
          <a:p>
            <a:pPr indent="0" lvl="0" marL="45720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Matériaux</a:t>
            </a:r>
            <a:endParaRPr sz="2800"/>
          </a:p>
        </p:txBody>
      </p:sp>
      <p:pic>
        <p:nvPicPr>
          <p:cNvPr id="829" name="Google Shape;829;p56">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830" name="Google Shape;830;p56"/>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831" name="Google Shape;831;p56"/>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832" name="Google Shape;832;p56"/>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833" name="Google Shape;833;p56"/>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
        <p:nvSpPr>
          <p:cNvPr id="834" name="Google Shape;834;p56"/>
          <p:cNvSpPr txBox="1"/>
          <p:nvPr/>
        </p:nvSpPr>
        <p:spPr>
          <a:xfrm>
            <a:off x="5029500" y="1644950"/>
            <a:ext cx="22239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Soldermask</a:t>
            </a:r>
            <a:endParaRPr b="1" sz="1800"/>
          </a:p>
          <a:p>
            <a:pPr indent="-342900" lvl="0" marL="457200" rtl="0" algn="l">
              <a:spcBef>
                <a:spcPts val="0"/>
              </a:spcBef>
              <a:spcAft>
                <a:spcPts val="0"/>
              </a:spcAft>
              <a:buSzPts val="1800"/>
              <a:buChar char="●"/>
            </a:pPr>
            <a:r>
              <a:rPr lang="en-US" sz="1800"/>
              <a:t>LPI / Dry Film</a:t>
            </a:r>
            <a:endParaRPr sz="1800"/>
          </a:p>
          <a:p>
            <a:pPr indent="-342900" lvl="0" marL="457200" rtl="0" algn="l">
              <a:spcBef>
                <a:spcPts val="0"/>
              </a:spcBef>
              <a:spcAft>
                <a:spcPts val="0"/>
              </a:spcAft>
              <a:buSzPts val="1800"/>
              <a:buChar char="●"/>
            </a:pPr>
            <a:r>
              <a:rPr lang="en-US" sz="1800"/>
              <a:t>Diélectrique</a:t>
            </a:r>
            <a:endParaRPr sz="1800"/>
          </a:p>
          <a:p>
            <a:pPr indent="-342900" lvl="0" marL="457200" rtl="0" algn="l">
              <a:spcBef>
                <a:spcPts val="0"/>
              </a:spcBef>
              <a:spcAft>
                <a:spcPts val="0"/>
              </a:spcAft>
              <a:buSzPts val="1800"/>
              <a:buChar char="●"/>
            </a:pPr>
            <a:r>
              <a:rPr lang="en-US" sz="1800"/>
              <a:t>Couleur</a:t>
            </a:r>
            <a:endParaRPr sz="1800"/>
          </a:p>
          <a:p>
            <a:pPr indent="-342900" lvl="0" marL="457200" rtl="0" algn="l">
              <a:spcBef>
                <a:spcPts val="0"/>
              </a:spcBef>
              <a:spcAft>
                <a:spcPts val="0"/>
              </a:spcAft>
              <a:buSzPts val="1800"/>
              <a:buChar char="●"/>
            </a:pPr>
            <a:r>
              <a:rPr lang="en-US" sz="1800"/>
              <a:t>Tolérances</a:t>
            </a:r>
            <a:endParaRPr sz="1800"/>
          </a:p>
        </p:txBody>
      </p:sp>
      <p:sp>
        <p:nvSpPr>
          <p:cNvPr id="835" name="Google Shape;835;p56"/>
          <p:cNvSpPr txBox="1"/>
          <p:nvPr/>
        </p:nvSpPr>
        <p:spPr>
          <a:xfrm>
            <a:off x="7253400" y="1644950"/>
            <a:ext cx="39414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Silkscreen</a:t>
            </a:r>
            <a:endParaRPr b="1" sz="1800"/>
          </a:p>
          <a:p>
            <a:pPr indent="-342900" lvl="0" marL="457200" rtl="0" algn="l">
              <a:spcBef>
                <a:spcPts val="0"/>
              </a:spcBef>
              <a:spcAft>
                <a:spcPts val="0"/>
              </a:spcAft>
              <a:buSzPts val="1800"/>
              <a:buChar char="●"/>
            </a:pPr>
            <a:r>
              <a:rPr lang="en-US" sz="1800"/>
              <a:t>Couleur</a:t>
            </a:r>
            <a:endParaRPr sz="1800"/>
          </a:p>
          <a:p>
            <a:pPr indent="-342900" lvl="0" marL="457200" rtl="0" algn="l">
              <a:spcBef>
                <a:spcPts val="0"/>
              </a:spcBef>
              <a:spcAft>
                <a:spcPts val="0"/>
              </a:spcAft>
              <a:buSzPts val="1800"/>
              <a:buChar char="●"/>
            </a:pPr>
            <a:r>
              <a:rPr lang="en-US" sz="1800"/>
              <a:t>Clipping</a:t>
            </a:r>
            <a:endParaRPr sz="1800"/>
          </a:p>
          <a:p>
            <a:pPr indent="-342900" lvl="0" marL="457200" rtl="0" algn="l">
              <a:spcBef>
                <a:spcPts val="0"/>
              </a:spcBef>
              <a:spcAft>
                <a:spcPts val="0"/>
              </a:spcAft>
              <a:buSzPts val="1800"/>
              <a:buChar char="●"/>
            </a:pPr>
            <a:r>
              <a:rPr lang="en-US" sz="1800"/>
              <a:t>Encre conductive</a:t>
            </a:r>
            <a:endParaRPr sz="1800"/>
          </a:p>
          <a:p>
            <a:pPr indent="-342900" lvl="0" marL="457200" rtl="0" algn="l">
              <a:spcBef>
                <a:spcPts val="0"/>
              </a:spcBef>
              <a:spcAft>
                <a:spcPts val="0"/>
              </a:spcAft>
              <a:buSzPts val="1800"/>
              <a:buChar char="●"/>
            </a:pPr>
            <a:r>
              <a:rPr lang="en-US" sz="1800"/>
              <a:t>Logos et marques du fabricant</a:t>
            </a:r>
            <a:endParaRPr sz="1800"/>
          </a:p>
        </p:txBody>
      </p:sp>
      <p:sp>
        <p:nvSpPr>
          <p:cNvPr id="836" name="Google Shape;836;p56"/>
          <p:cNvSpPr txBox="1"/>
          <p:nvPr/>
        </p:nvSpPr>
        <p:spPr>
          <a:xfrm>
            <a:off x="5029500" y="3423075"/>
            <a:ext cx="22239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Cores &amp; PP</a:t>
            </a:r>
            <a:endParaRPr b="1" sz="1800"/>
          </a:p>
          <a:p>
            <a:pPr indent="-342900" lvl="0" marL="457200" rtl="0" algn="l">
              <a:spcBef>
                <a:spcPts val="0"/>
              </a:spcBef>
              <a:spcAft>
                <a:spcPts val="0"/>
              </a:spcAft>
              <a:buSzPts val="1800"/>
              <a:buChar char="●"/>
            </a:pPr>
            <a:r>
              <a:rPr lang="en-US" sz="1800"/>
              <a:t>Diélectriques</a:t>
            </a:r>
            <a:endParaRPr sz="1800"/>
          </a:p>
          <a:p>
            <a:pPr indent="-342900" lvl="0" marL="457200" rtl="0" algn="l">
              <a:spcBef>
                <a:spcPts val="0"/>
              </a:spcBef>
              <a:spcAft>
                <a:spcPts val="0"/>
              </a:spcAft>
              <a:buSzPts val="1800"/>
              <a:buChar char="●"/>
            </a:pPr>
            <a:r>
              <a:rPr lang="en-US" sz="1800"/>
              <a:t>Matériaux</a:t>
            </a:r>
            <a:endParaRPr sz="1800"/>
          </a:p>
          <a:p>
            <a:pPr indent="-342900" lvl="0" marL="457200" rtl="0" algn="l">
              <a:spcBef>
                <a:spcPts val="0"/>
              </a:spcBef>
              <a:spcAft>
                <a:spcPts val="0"/>
              </a:spcAft>
              <a:buSzPts val="1800"/>
              <a:buChar char="●"/>
            </a:pPr>
            <a:r>
              <a:rPr lang="en-US" sz="1800"/>
              <a:t>Normes</a:t>
            </a:r>
            <a:endParaRPr sz="1800"/>
          </a:p>
          <a:p>
            <a:pPr indent="-342900" lvl="0" marL="457200" rtl="0" algn="l">
              <a:spcBef>
                <a:spcPts val="0"/>
              </a:spcBef>
              <a:spcAft>
                <a:spcPts val="0"/>
              </a:spcAft>
              <a:buSzPts val="1800"/>
              <a:buChar char="●"/>
            </a:pPr>
            <a:r>
              <a:rPr lang="en-US" sz="1800"/>
              <a:t>Tolérances</a:t>
            </a:r>
            <a:endParaRPr sz="1800"/>
          </a:p>
          <a:p>
            <a:pPr indent="-342900" lvl="0" marL="457200" rtl="0" algn="l">
              <a:spcBef>
                <a:spcPts val="0"/>
              </a:spcBef>
              <a:spcAft>
                <a:spcPts val="0"/>
              </a:spcAft>
              <a:buSzPts val="1800"/>
              <a:buChar char="●"/>
            </a:pPr>
            <a:r>
              <a:rPr lang="en-US" sz="1800"/>
              <a:t>Épaisseurs</a:t>
            </a:r>
            <a:endParaRPr sz="1800"/>
          </a:p>
        </p:txBody>
      </p:sp>
      <p:sp>
        <p:nvSpPr>
          <p:cNvPr id="837" name="Google Shape;837;p56"/>
          <p:cNvSpPr txBox="1"/>
          <p:nvPr/>
        </p:nvSpPr>
        <p:spPr>
          <a:xfrm>
            <a:off x="7253400" y="3423075"/>
            <a:ext cx="37821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Cuivre</a:t>
            </a:r>
            <a:endParaRPr b="1" sz="1800"/>
          </a:p>
          <a:p>
            <a:pPr indent="-342900" lvl="0" marL="457200" rtl="0" algn="l">
              <a:spcBef>
                <a:spcPts val="0"/>
              </a:spcBef>
              <a:spcAft>
                <a:spcPts val="0"/>
              </a:spcAft>
              <a:buSzPts val="1800"/>
              <a:buChar char="●"/>
            </a:pPr>
            <a:r>
              <a:rPr lang="en-US" sz="1800"/>
              <a:t>Surface Finish</a:t>
            </a:r>
            <a:endParaRPr sz="1800"/>
          </a:p>
          <a:p>
            <a:pPr indent="-342900" lvl="0" marL="457200" rtl="0" algn="l">
              <a:spcBef>
                <a:spcPts val="0"/>
              </a:spcBef>
              <a:spcAft>
                <a:spcPts val="0"/>
              </a:spcAft>
              <a:buSzPts val="1800"/>
              <a:buChar char="●"/>
            </a:pPr>
            <a:r>
              <a:rPr lang="en-US" sz="1800"/>
              <a:t>Épaisseur</a:t>
            </a:r>
            <a:endParaRPr sz="1800"/>
          </a:p>
          <a:p>
            <a:pPr indent="-342900" lvl="0" marL="457200" rtl="0" algn="l">
              <a:spcBef>
                <a:spcPts val="0"/>
              </a:spcBef>
              <a:spcAft>
                <a:spcPts val="0"/>
              </a:spcAft>
              <a:buSzPts val="1800"/>
              <a:buChar char="●"/>
            </a:pPr>
            <a:r>
              <a:rPr lang="en-US" sz="1800"/>
              <a:t>Impédances contrôlées</a:t>
            </a:r>
            <a:endParaRPr sz="1800"/>
          </a:p>
          <a:p>
            <a:pPr indent="-342900" lvl="0" marL="457200" rtl="0" algn="l">
              <a:spcBef>
                <a:spcPts val="0"/>
              </a:spcBef>
              <a:spcAft>
                <a:spcPts val="0"/>
              </a:spcAft>
              <a:buSzPts val="1800"/>
              <a:buChar char="●"/>
            </a:pPr>
            <a:r>
              <a:rPr lang="en-US" sz="1800"/>
              <a:t>Tolérances</a:t>
            </a:r>
            <a:endParaRPr sz="1800"/>
          </a:p>
          <a:p>
            <a:pPr indent="-342900" lvl="0" marL="457200" rtl="0" algn="l">
              <a:spcBef>
                <a:spcPts val="0"/>
              </a:spcBef>
              <a:spcAft>
                <a:spcPts val="0"/>
              </a:spcAft>
              <a:buSzPts val="1800"/>
              <a:buChar char="●"/>
            </a:pPr>
            <a:r>
              <a:rPr lang="en-US" sz="1800"/>
              <a:t>Golden Fingers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7"/>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Notes - Consignes de fabrication</a:t>
            </a:r>
            <a:endParaRPr b="0" i="0" sz="4400" u="none" cap="none" strike="noStrike">
              <a:solidFill>
                <a:srgbClr val="000000"/>
              </a:solidFill>
              <a:latin typeface="Arial"/>
              <a:ea typeface="Arial"/>
              <a:cs typeface="Arial"/>
              <a:sym typeface="Arial"/>
            </a:endParaRPr>
          </a:p>
        </p:txBody>
      </p:sp>
      <p:sp>
        <p:nvSpPr>
          <p:cNvPr id="843" name="Google Shape;843;p57"/>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0" lvl="0" marL="457200" marR="0" rtl="0" algn="l">
              <a:lnSpc>
                <a:spcPct val="90000"/>
              </a:lnSpc>
              <a:spcBef>
                <a:spcPts val="1001"/>
              </a:spcBef>
              <a:spcAft>
                <a:spcPts val="0"/>
              </a:spcAft>
              <a:buNone/>
            </a:pPr>
            <a:r>
              <a:t/>
            </a:r>
            <a:endParaRPr sz="2800"/>
          </a:p>
          <a:p>
            <a:pPr indent="0" lvl="0" marL="0" marR="0" rtl="0" algn="l">
              <a:lnSpc>
                <a:spcPct val="90000"/>
              </a:lnSpc>
              <a:spcBef>
                <a:spcPts val="1001"/>
              </a:spcBef>
              <a:spcAft>
                <a:spcPts val="0"/>
              </a:spcAft>
              <a:buNone/>
            </a:pPr>
            <a:r>
              <a:t/>
            </a:r>
            <a:endParaRPr sz="2800"/>
          </a:p>
        </p:txBody>
      </p:sp>
      <p:pic>
        <p:nvPicPr>
          <p:cNvPr id="844" name="Google Shape;844;p57">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845" name="Google Shape;845;p57"/>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846" name="Google Shape;846;p57"/>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847" name="Google Shape;847;p57"/>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848" name="Google Shape;848;p57"/>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849" name="Google Shape;849;p57"/>
          <p:cNvPicPr preferRelativeResize="0"/>
          <p:nvPr/>
        </p:nvPicPr>
        <p:blipFill rotWithShape="1">
          <a:blip r:embed="rId5">
            <a:alphaModFix/>
          </a:blip>
          <a:srcRect b="64072" l="1457" r="51384" t="2008"/>
          <a:stretch/>
        </p:blipFill>
        <p:spPr>
          <a:xfrm>
            <a:off x="1487238" y="1290650"/>
            <a:ext cx="9215770" cy="4669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58"/>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Notes - Consignes de fabrication</a:t>
            </a:r>
            <a:endParaRPr b="0" i="0" sz="4400" u="none" cap="none" strike="noStrike">
              <a:solidFill>
                <a:srgbClr val="000000"/>
              </a:solidFill>
              <a:latin typeface="Arial"/>
              <a:ea typeface="Arial"/>
              <a:cs typeface="Arial"/>
              <a:sym typeface="Arial"/>
            </a:endParaRPr>
          </a:p>
        </p:txBody>
      </p:sp>
      <p:sp>
        <p:nvSpPr>
          <p:cNvPr id="855" name="Google Shape;855;p58"/>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0" lvl="0" marL="457200" marR="0" rtl="0" algn="l">
              <a:lnSpc>
                <a:spcPct val="90000"/>
              </a:lnSpc>
              <a:spcBef>
                <a:spcPts val="1001"/>
              </a:spcBef>
              <a:spcAft>
                <a:spcPts val="0"/>
              </a:spcAft>
              <a:buNone/>
            </a:pPr>
            <a:r>
              <a:t/>
            </a:r>
            <a:endParaRPr sz="2800"/>
          </a:p>
          <a:p>
            <a:pPr indent="0" lvl="0" marL="0" marR="0" rtl="0" algn="l">
              <a:lnSpc>
                <a:spcPct val="90000"/>
              </a:lnSpc>
              <a:spcBef>
                <a:spcPts val="1001"/>
              </a:spcBef>
              <a:spcAft>
                <a:spcPts val="0"/>
              </a:spcAft>
              <a:buNone/>
            </a:pPr>
            <a:r>
              <a:t/>
            </a:r>
            <a:endParaRPr sz="2800"/>
          </a:p>
        </p:txBody>
      </p:sp>
      <p:pic>
        <p:nvPicPr>
          <p:cNvPr id="856" name="Google Shape;856;p58">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857" name="Google Shape;857;p58"/>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858" name="Google Shape;858;p58"/>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859" name="Google Shape;859;p58"/>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860" name="Google Shape;860;p58"/>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861" name="Google Shape;861;p58"/>
          <p:cNvPicPr preferRelativeResize="0"/>
          <p:nvPr/>
        </p:nvPicPr>
        <p:blipFill>
          <a:blip r:embed="rId5">
            <a:alphaModFix/>
          </a:blip>
          <a:stretch>
            <a:fillRect/>
          </a:stretch>
        </p:blipFill>
        <p:spPr>
          <a:xfrm>
            <a:off x="3044038" y="1221875"/>
            <a:ext cx="6103930" cy="51346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59"/>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Notes - Consignes de fabrication</a:t>
            </a:r>
            <a:endParaRPr b="0" i="0" sz="4400" u="none" cap="none" strike="noStrike">
              <a:solidFill>
                <a:srgbClr val="000000"/>
              </a:solidFill>
              <a:latin typeface="Arial"/>
              <a:ea typeface="Arial"/>
              <a:cs typeface="Arial"/>
              <a:sym typeface="Arial"/>
            </a:endParaRPr>
          </a:p>
        </p:txBody>
      </p:sp>
      <p:sp>
        <p:nvSpPr>
          <p:cNvPr id="867" name="Google Shape;867;p59"/>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0" lvl="0" marL="457200" marR="0" rtl="0" algn="l">
              <a:lnSpc>
                <a:spcPct val="90000"/>
              </a:lnSpc>
              <a:spcBef>
                <a:spcPts val="1001"/>
              </a:spcBef>
              <a:spcAft>
                <a:spcPts val="0"/>
              </a:spcAft>
              <a:buNone/>
            </a:pPr>
            <a:r>
              <a:t/>
            </a:r>
            <a:endParaRPr sz="2800"/>
          </a:p>
          <a:p>
            <a:pPr indent="0" lvl="0" marL="0" marR="0" rtl="0" algn="l">
              <a:lnSpc>
                <a:spcPct val="90000"/>
              </a:lnSpc>
              <a:spcBef>
                <a:spcPts val="1001"/>
              </a:spcBef>
              <a:spcAft>
                <a:spcPts val="0"/>
              </a:spcAft>
              <a:buNone/>
            </a:pPr>
            <a:r>
              <a:t/>
            </a:r>
            <a:endParaRPr sz="2800"/>
          </a:p>
        </p:txBody>
      </p:sp>
      <p:pic>
        <p:nvPicPr>
          <p:cNvPr id="868" name="Google Shape;868;p59">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869" name="Google Shape;869;p59"/>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870" name="Google Shape;870;p59"/>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871" name="Google Shape;871;p59"/>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872" name="Google Shape;872;p59"/>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873" name="Google Shape;873;p59"/>
          <p:cNvPicPr preferRelativeResize="0"/>
          <p:nvPr/>
        </p:nvPicPr>
        <p:blipFill>
          <a:blip r:embed="rId5">
            <a:alphaModFix/>
          </a:blip>
          <a:stretch>
            <a:fillRect/>
          </a:stretch>
        </p:blipFill>
        <p:spPr>
          <a:xfrm>
            <a:off x="2308387" y="1288062"/>
            <a:ext cx="7575232" cy="4915499"/>
          </a:xfrm>
          <a:prstGeom prst="rect">
            <a:avLst/>
          </a:prstGeom>
          <a:noFill/>
          <a:ln>
            <a:noFill/>
          </a:ln>
        </p:spPr>
      </p:pic>
      <p:sp>
        <p:nvSpPr>
          <p:cNvPr id="874" name="Google Shape;874;p59"/>
          <p:cNvSpPr/>
          <p:nvPr/>
        </p:nvSpPr>
        <p:spPr>
          <a:xfrm>
            <a:off x="2308379" y="6203550"/>
            <a:ext cx="53577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https://www.altium.com/documentation/altium-designer/pcb-drill-table?version=21</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0"/>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Notes - Consignes d’assemblage</a:t>
            </a:r>
            <a:endParaRPr b="0" i="0" sz="4400" u="none" cap="none" strike="noStrike">
              <a:solidFill>
                <a:srgbClr val="000000"/>
              </a:solidFill>
              <a:latin typeface="Arial"/>
              <a:ea typeface="Arial"/>
              <a:cs typeface="Arial"/>
              <a:sym typeface="Arial"/>
            </a:endParaRPr>
          </a:p>
        </p:txBody>
      </p:sp>
      <p:sp>
        <p:nvSpPr>
          <p:cNvPr id="880" name="Google Shape;880;p60"/>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Clr>
                <a:srgbClr val="000000"/>
              </a:buClr>
              <a:buSzPts val="2800"/>
              <a:buFont typeface="Arial"/>
              <a:buChar char="●"/>
            </a:pPr>
            <a:r>
              <a:rPr lang="en-US" sz="2800"/>
              <a:t>Normes</a:t>
            </a:r>
            <a:endParaRPr sz="2800"/>
          </a:p>
          <a:p>
            <a:pPr indent="-406400" lvl="0" marL="457200" marR="0" rtl="0" algn="l">
              <a:lnSpc>
                <a:spcPct val="90000"/>
              </a:lnSpc>
              <a:spcBef>
                <a:spcPts val="0"/>
              </a:spcBef>
              <a:spcAft>
                <a:spcPts val="0"/>
              </a:spcAft>
              <a:buSzPts val="2800"/>
              <a:buChar char="●"/>
            </a:pPr>
            <a:r>
              <a:rPr lang="en-US" sz="2800"/>
              <a:t>Matériaux</a:t>
            </a:r>
            <a:endParaRPr sz="2800"/>
          </a:p>
          <a:p>
            <a:pPr indent="-406400" lvl="0" marL="457200" marR="0" rtl="0" algn="l">
              <a:lnSpc>
                <a:spcPct val="90000"/>
              </a:lnSpc>
              <a:spcBef>
                <a:spcPts val="0"/>
              </a:spcBef>
              <a:spcAft>
                <a:spcPts val="0"/>
              </a:spcAft>
              <a:buSzPts val="2800"/>
              <a:buChar char="●"/>
            </a:pPr>
            <a:r>
              <a:rPr lang="en-US" sz="2800"/>
              <a:t>Températures maximales</a:t>
            </a:r>
            <a:endParaRPr sz="2800"/>
          </a:p>
          <a:p>
            <a:pPr indent="-406400" lvl="0" marL="457200" marR="0" rtl="0" algn="l">
              <a:lnSpc>
                <a:spcPct val="90000"/>
              </a:lnSpc>
              <a:spcBef>
                <a:spcPts val="0"/>
              </a:spcBef>
              <a:spcAft>
                <a:spcPts val="0"/>
              </a:spcAft>
              <a:buSzPts val="2800"/>
              <a:buChar char="●"/>
            </a:pPr>
            <a:r>
              <a:rPr lang="en-US" sz="2800"/>
              <a:t>Fichiers</a:t>
            </a:r>
            <a:endParaRPr sz="2800"/>
          </a:p>
          <a:p>
            <a:pPr indent="-406400" lvl="1" marL="914400" marR="0" rtl="0" algn="l">
              <a:lnSpc>
                <a:spcPct val="90000"/>
              </a:lnSpc>
              <a:spcBef>
                <a:spcPts val="0"/>
              </a:spcBef>
              <a:spcAft>
                <a:spcPts val="0"/>
              </a:spcAft>
              <a:buSzPts val="2800"/>
              <a:buChar char="○"/>
            </a:pPr>
            <a:r>
              <a:rPr lang="en-US" sz="2800"/>
              <a:t>BOM</a:t>
            </a:r>
            <a:endParaRPr sz="2800"/>
          </a:p>
          <a:p>
            <a:pPr indent="-406400" lvl="1" marL="914400" marR="0" rtl="0" algn="l">
              <a:lnSpc>
                <a:spcPct val="90000"/>
              </a:lnSpc>
              <a:spcBef>
                <a:spcPts val="0"/>
              </a:spcBef>
              <a:spcAft>
                <a:spcPts val="0"/>
              </a:spcAft>
              <a:buSzPts val="2800"/>
              <a:buChar char="○"/>
            </a:pPr>
            <a:r>
              <a:rPr lang="en-US" sz="2800"/>
              <a:t>PnP</a:t>
            </a:r>
            <a:endParaRPr sz="2800"/>
          </a:p>
          <a:p>
            <a:pPr indent="-406400" lvl="1" marL="914400" marR="0" rtl="0" algn="l">
              <a:lnSpc>
                <a:spcPct val="90000"/>
              </a:lnSpc>
              <a:spcBef>
                <a:spcPts val="0"/>
              </a:spcBef>
              <a:spcAft>
                <a:spcPts val="0"/>
              </a:spcAft>
              <a:buSzPts val="2800"/>
              <a:buChar char="○"/>
            </a:pPr>
            <a:r>
              <a:rPr lang="en-US" sz="2800"/>
              <a:t>Testpoints</a:t>
            </a:r>
            <a:endParaRPr sz="2800"/>
          </a:p>
          <a:p>
            <a:pPr indent="-406400" lvl="1" marL="914400" marR="0" rtl="0" algn="l">
              <a:lnSpc>
                <a:spcPct val="90000"/>
              </a:lnSpc>
              <a:spcBef>
                <a:spcPts val="0"/>
              </a:spcBef>
              <a:spcAft>
                <a:spcPts val="0"/>
              </a:spcAft>
              <a:buSzPts val="2800"/>
              <a:buChar char="○"/>
            </a:pPr>
            <a:r>
              <a:rPr lang="en-US" sz="2800"/>
              <a:t>Stencil</a:t>
            </a:r>
            <a:endParaRPr sz="2800"/>
          </a:p>
          <a:p>
            <a:pPr indent="-406400" lvl="0" marL="457200" marR="0" rtl="0" algn="l">
              <a:lnSpc>
                <a:spcPct val="90000"/>
              </a:lnSpc>
              <a:spcBef>
                <a:spcPts val="0"/>
              </a:spcBef>
              <a:spcAft>
                <a:spcPts val="0"/>
              </a:spcAft>
              <a:buSzPts val="2800"/>
              <a:buChar char="●"/>
            </a:pPr>
            <a:r>
              <a:rPr lang="en-US" sz="2800"/>
              <a:t>Procédures spécifiques</a:t>
            </a:r>
            <a:endParaRPr sz="2800"/>
          </a:p>
          <a:p>
            <a:pPr indent="-406400" lvl="0" marL="457200" marR="0" rtl="0" algn="l">
              <a:lnSpc>
                <a:spcPct val="90000"/>
              </a:lnSpc>
              <a:spcBef>
                <a:spcPts val="0"/>
              </a:spcBef>
              <a:spcAft>
                <a:spcPts val="0"/>
              </a:spcAft>
              <a:buSzPts val="2800"/>
              <a:buChar char="●"/>
            </a:pPr>
            <a:r>
              <a:rPr lang="en-US" sz="2800"/>
              <a:t>Conformal coating</a:t>
            </a:r>
            <a:endParaRPr sz="2800"/>
          </a:p>
        </p:txBody>
      </p:sp>
      <p:pic>
        <p:nvPicPr>
          <p:cNvPr id="881" name="Google Shape;881;p60">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882" name="Google Shape;882;p60"/>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883" name="Google Shape;883;p60"/>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884" name="Google Shape;884;p60"/>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885" name="Google Shape;885;p60"/>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1"/>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Notes - Assembly Drawing</a:t>
            </a:r>
            <a:endParaRPr b="0" i="0" sz="4400" u="none" cap="none" strike="noStrike">
              <a:solidFill>
                <a:srgbClr val="000000"/>
              </a:solidFill>
              <a:latin typeface="Arial"/>
              <a:ea typeface="Arial"/>
              <a:cs typeface="Arial"/>
              <a:sym typeface="Arial"/>
            </a:endParaRPr>
          </a:p>
        </p:txBody>
      </p:sp>
      <p:pic>
        <p:nvPicPr>
          <p:cNvPr id="891" name="Google Shape;891;p61">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892" name="Google Shape;892;p61"/>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893" name="Google Shape;893;p61"/>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894" name="Google Shape;894;p61"/>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895" name="Google Shape;895;p61"/>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896" name="Google Shape;896;p61"/>
          <p:cNvPicPr preferRelativeResize="0"/>
          <p:nvPr/>
        </p:nvPicPr>
        <p:blipFill>
          <a:blip r:embed="rId5">
            <a:alphaModFix/>
          </a:blip>
          <a:stretch>
            <a:fillRect/>
          </a:stretch>
        </p:blipFill>
        <p:spPr>
          <a:xfrm>
            <a:off x="1199175" y="1268150"/>
            <a:ext cx="9791900" cy="4895950"/>
          </a:xfrm>
          <a:prstGeom prst="rect">
            <a:avLst/>
          </a:prstGeom>
          <a:noFill/>
          <a:ln>
            <a:noFill/>
          </a:ln>
        </p:spPr>
      </p:pic>
      <p:sp>
        <p:nvSpPr>
          <p:cNvPr id="897" name="Google Shape;897;p61"/>
          <p:cNvSpPr/>
          <p:nvPr/>
        </p:nvSpPr>
        <p:spPr>
          <a:xfrm>
            <a:off x="1199179" y="5914500"/>
            <a:ext cx="53577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https://www.protoexpress.com/kb/assembly-notes/</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7"/>
          <p:cNvSpPr txBox="1"/>
          <p:nvPr>
            <p:ph idx="4294967295" type="title"/>
          </p:nvPr>
        </p:nvSpPr>
        <p:spPr>
          <a:xfrm>
            <a:off x="82512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Diélectrique</a:t>
            </a:r>
            <a:endParaRPr b="0" i="0" sz="4400" u="none" cap="none" strike="noStrike">
              <a:solidFill>
                <a:srgbClr val="000000"/>
              </a:solidFill>
              <a:latin typeface="Arial"/>
              <a:ea typeface="Arial"/>
              <a:cs typeface="Arial"/>
              <a:sym typeface="Arial"/>
            </a:endParaRPr>
          </a:p>
        </p:txBody>
      </p:sp>
      <p:sp>
        <p:nvSpPr>
          <p:cNvPr id="205" name="Google Shape;205;p17"/>
          <p:cNvSpPr txBox="1"/>
          <p:nvPr>
            <p:ph idx="4294967295" type="body"/>
          </p:nvPr>
        </p:nvSpPr>
        <p:spPr>
          <a:xfrm>
            <a:off x="720000" y="144000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Diélectrique</a:t>
            </a:r>
            <a:endParaRPr b="0" i="0" sz="2800" u="none" cap="none" strike="noStrike">
              <a:solidFill>
                <a:srgbClr val="000000"/>
              </a:solidFill>
              <a:latin typeface="Arial"/>
              <a:ea typeface="Arial"/>
              <a:cs typeface="Arial"/>
              <a:sym typeface="Arial"/>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Isolant</a:t>
            </a:r>
            <a:endParaRPr b="0" i="0" sz="2800" u="none" cap="none" strike="noStrike">
              <a:solidFill>
                <a:srgbClr val="000000"/>
              </a:solidFill>
              <a:latin typeface="Times New Roman"/>
              <a:ea typeface="Times New Roman"/>
              <a:cs typeface="Times New Roman"/>
              <a:sym typeface="Times New Roman"/>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Généralement fibre de verre</a:t>
            </a:r>
            <a:endParaRPr b="0" i="0" sz="2800" u="none" cap="none" strike="noStrike">
              <a:solidFill>
                <a:srgbClr val="000000"/>
              </a:solidFill>
              <a:latin typeface="Times New Roman"/>
              <a:ea typeface="Times New Roman"/>
              <a:cs typeface="Times New Roman"/>
              <a:sym typeface="Times New Roman"/>
            </a:endParaRPr>
          </a:p>
          <a:p>
            <a:pPr indent="0" lvl="0" marL="457200" marR="0" rtl="0" algn="l">
              <a:lnSpc>
                <a:spcPct val="90000"/>
              </a:lnSpc>
              <a:spcBef>
                <a:spcPts val="1417"/>
              </a:spcBef>
              <a:spcAft>
                <a:spcPts val="0"/>
              </a:spcAft>
              <a:buNone/>
            </a:pPr>
            <a:r>
              <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1417"/>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Core vs Prepreg</a:t>
            </a:r>
            <a:endParaRPr b="0" i="0" sz="2800" u="none" cap="none" strike="noStrike">
              <a:solidFill>
                <a:srgbClr val="000000"/>
              </a:solidFill>
              <a:latin typeface="Arial"/>
              <a:ea typeface="Arial"/>
              <a:cs typeface="Arial"/>
              <a:sym typeface="Arial"/>
            </a:endParaRPr>
          </a:p>
          <a:p>
            <a:pPr indent="0" lvl="0" marL="457200" marR="0" rtl="0" algn="l">
              <a:lnSpc>
                <a:spcPct val="90000"/>
              </a:lnSpc>
              <a:spcBef>
                <a:spcPts val="1417"/>
              </a:spcBef>
              <a:spcAft>
                <a:spcPts val="0"/>
              </a:spcAft>
              <a:buNone/>
            </a:pPr>
            <a:r>
              <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1417"/>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Design Symmétrique</a:t>
            </a:r>
            <a:endParaRPr b="0" i="0" sz="2800" u="none" cap="none" strike="noStrike">
              <a:solidFill>
                <a:srgbClr val="000000"/>
              </a:solidFill>
              <a:latin typeface="Arial"/>
              <a:ea typeface="Arial"/>
              <a:cs typeface="Arial"/>
              <a:sym typeface="Arial"/>
            </a:endParaRPr>
          </a:p>
          <a:p>
            <a:pPr indent="0" lvl="0" marL="0" marR="0" rtl="0" algn="l">
              <a:lnSpc>
                <a:spcPct val="90000"/>
              </a:lnSpc>
              <a:spcBef>
                <a:spcPts val="1001"/>
              </a:spcBef>
              <a:spcAft>
                <a:spcPts val="0"/>
              </a:spcAft>
              <a:buNone/>
            </a:pPr>
            <a:r>
              <a:t/>
            </a:r>
            <a:endParaRPr b="0" i="0" sz="2800" u="none" cap="none" strike="noStrike">
              <a:solidFill>
                <a:srgbClr val="000000"/>
              </a:solidFill>
              <a:latin typeface="Arial"/>
              <a:ea typeface="Arial"/>
              <a:cs typeface="Arial"/>
              <a:sym typeface="Arial"/>
            </a:endParaRPr>
          </a:p>
        </p:txBody>
      </p:sp>
      <p:pic>
        <p:nvPicPr>
          <p:cNvPr id="206" name="Google Shape;206;p17">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207" name="Google Shape;207;p17"/>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208" name="Google Shape;208;p17"/>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209" name="Google Shape;209;p17"/>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210" name="Google Shape;210;p17"/>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211" name="Google Shape;211;p17"/>
          <p:cNvPicPr preferRelativeResize="0"/>
          <p:nvPr/>
        </p:nvPicPr>
        <p:blipFill rotWithShape="1">
          <a:blip r:embed="rId5">
            <a:alphaModFix/>
          </a:blip>
          <a:srcRect b="15871" l="3305" r="74817" t="4769"/>
          <a:stretch/>
        </p:blipFill>
        <p:spPr>
          <a:xfrm>
            <a:off x="7113050" y="1723825"/>
            <a:ext cx="3460976" cy="3965625"/>
          </a:xfrm>
          <a:prstGeom prst="rect">
            <a:avLst/>
          </a:prstGeom>
          <a:noFill/>
          <a:ln>
            <a:noFill/>
          </a:ln>
        </p:spPr>
      </p:pic>
      <p:sp>
        <p:nvSpPr>
          <p:cNvPr id="212" name="Google Shape;212;p17"/>
          <p:cNvSpPr/>
          <p:nvPr/>
        </p:nvSpPr>
        <p:spPr>
          <a:xfrm>
            <a:off x="7611588" y="5459826"/>
            <a:ext cx="2463900" cy="393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https://electronics.stackexchange.com/questions/441541/4-layer-pcb-stack-up</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62"/>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Notes - Extras</a:t>
            </a:r>
            <a:endParaRPr b="0" i="0" sz="4400" u="none" cap="none" strike="noStrike">
              <a:solidFill>
                <a:srgbClr val="000000"/>
              </a:solidFill>
              <a:latin typeface="Arial"/>
              <a:ea typeface="Arial"/>
              <a:cs typeface="Arial"/>
              <a:sym typeface="Arial"/>
            </a:endParaRPr>
          </a:p>
        </p:txBody>
      </p:sp>
      <p:sp>
        <p:nvSpPr>
          <p:cNvPr id="903" name="Google Shape;903;p62"/>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SzPts val="2800"/>
              <a:buChar char="●"/>
            </a:pPr>
            <a:r>
              <a:rPr lang="en-US" sz="2800"/>
              <a:t>Indiquer le layer # sur chaque layer</a:t>
            </a:r>
            <a:endParaRPr sz="2800"/>
          </a:p>
          <a:p>
            <a:pPr indent="-406400" lvl="0" marL="457200" marR="0" rtl="0" algn="l">
              <a:lnSpc>
                <a:spcPct val="90000"/>
              </a:lnSpc>
              <a:spcBef>
                <a:spcPts val="0"/>
              </a:spcBef>
              <a:spcAft>
                <a:spcPts val="0"/>
              </a:spcAft>
              <a:buSzPts val="2800"/>
              <a:buChar char="●"/>
            </a:pPr>
            <a:r>
              <a:rPr lang="en-US" sz="2800"/>
              <a:t>Liste des fichiers fournis</a:t>
            </a:r>
            <a:endParaRPr sz="2800"/>
          </a:p>
          <a:p>
            <a:pPr indent="-406400" lvl="0" marL="457200" marR="0" rtl="0" algn="l">
              <a:lnSpc>
                <a:spcPct val="90000"/>
              </a:lnSpc>
              <a:spcBef>
                <a:spcPts val="0"/>
              </a:spcBef>
              <a:spcAft>
                <a:spcPts val="0"/>
              </a:spcAft>
              <a:buSzPts val="2800"/>
              <a:buChar char="●"/>
            </a:pPr>
            <a:r>
              <a:rPr lang="en-US" sz="2800"/>
              <a:t>TOUJOURS TOUT EN MAJUSCULE</a:t>
            </a:r>
            <a:endParaRPr sz="2800"/>
          </a:p>
          <a:p>
            <a:pPr indent="-406400" lvl="0" marL="457200" marR="0" rtl="0" algn="l">
              <a:lnSpc>
                <a:spcPct val="90000"/>
              </a:lnSpc>
              <a:spcBef>
                <a:spcPts val="0"/>
              </a:spcBef>
              <a:spcAft>
                <a:spcPts val="0"/>
              </a:spcAft>
              <a:buSzPts val="2800"/>
              <a:buChar char="●"/>
            </a:pPr>
            <a:r>
              <a:rPr lang="en-US" sz="2800"/>
              <a:t>Indications pour le panneau</a:t>
            </a:r>
            <a:endParaRPr sz="2800"/>
          </a:p>
          <a:p>
            <a:pPr indent="-406400" lvl="1" marL="914400" marR="0" rtl="0" algn="l">
              <a:lnSpc>
                <a:spcPct val="90000"/>
              </a:lnSpc>
              <a:spcBef>
                <a:spcPts val="0"/>
              </a:spcBef>
              <a:spcAft>
                <a:spcPts val="0"/>
              </a:spcAft>
              <a:buSzPts val="2800"/>
              <a:buChar char="○"/>
            </a:pPr>
            <a:r>
              <a:rPr lang="en-US" sz="2800"/>
              <a:t>Dimensions totales</a:t>
            </a:r>
            <a:endParaRPr sz="2800"/>
          </a:p>
          <a:p>
            <a:pPr indent="-406400" lvl="1" marL="914400" marR="0" rtl="0" algn="l">
              <a:lnSpc>
                <a:spcPct val="90000"/>
              </a:lnSpc>
              <a:spcBef>
                <a:spcPts val="0"/>
              </a:spcBef>
              <a:spcAft>
                <a:spcPts val="0"/>
              </a:spcAft>
              <a:buSzPts val="2800"/>
              <a:buChar char="○"/>
            </a:pPr>
            <a:r>
              <a:rPr lang="en-US" sz="2800"/>
              <a:t>Rails d’outillage</a:t>
            </a:r>
            <a:endParaRPr sz="2800"/>
          </a:p>
          <a:p>
            <a:pPr indent="-406400" lvl="1" marL="914400" marR="0" rtl="0" algn="l">
              <a:lnSpc>
                <a:spcPct val="90000"/>
              </a:lnSpc>
              <a:spcBef>
                <a:spcPts val="0"/>
              </a:spcBef>
              <a:spcAft>
                <a:spcPts val="0"/>
              </a:spcAft>
              <a:buSzPts val="2800"/>
              <a:buChar char="○"/>
            </a:pPr>
            <a:r>
              <a:rPr lang="en-US" sz="2800"/>
              <a:t>Fiducials</a:t>
            </a:r>
            <a:endParaRPr sz="2800"/>
          </a:p>
        </p:txBody>
      </p:sp>
      <p:pic>
        <p:nvPicPr>
          <p:cNvPr id="904" name="Google Shape;904;p62">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905" name="Google Shape;905;p62"/>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906" name="Google Shape;906;p62"/>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907" name="Google Shape;907;p62"/>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908" name="Google Shape;908;p62"/>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63"/>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Où faire fabriquer un PCB?</a:t>
            </a:r>
            <a:endParaRPr b="0" i="0" sz="4400" u="none" cap="none" strike="noStrike">
              <a:solidFill>
                <a:srgbClr val="000000"/>
              </a:solidFill>
              <a:latin typeface="Arial"/>
              <a:ea typeface="Arial"/>
              <a:cs typeface="Arial"/>
              <a:sym typeface="Arial"/>
            </a:endParaRPr>
          </a:p>
        </p:txBody>
      </p:sp>
      <p:sp>
        <p:nvSpPr>
          <p:cNvPr id="914" name="Google Shape;914;p63"/>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SzPts val="2800"/>
              <a:buChar char="●"/>
            </a:pPr>
            <a:r>
              <a:rPr lang="en-US" sz="2800"/>
              <a:t>Coûts</a:t>
            </a:r>
            <a:endParaRPr sz="2800"/>
          </a:p>
          <a:p>
            <a:pPr indent="-406400" lvl="0" marL="457200" marR="0" rtl="0" algn="l">
              <a:lnSpc>
                <a:spcPct val="90000"/>
              </a:lnSpc>
              <a:spcBef>
                <a:spcPts val="0"/>
              </a:spcBef>
              <a:spcAft>
                <a:spcPts val="0"/>
              </a:spcAft>
              <a:buSzPts val="2800"/>
              <a:buChar char="●"/>
            </a:pPr>
            <a:r>
              <a:rPr lang="en-US" sz="2800"/>
              <a:t>Rapidité</a:t>
            </a:r>
            <a:endParaRPr sz="2800"/>
          </a:p>
          <a:p>
            <a:pPr indent="-406400" lvl="0" marL="457200" marR="0" rtl="0" algn="l">
              <a:lnSpc>
                <a:spcPct val="90000"/>
              </a:lnSpc>
              <a:spcBef>
                <a:spcPts val="0"/>
              </a:spcBef>
              <a:spcAft>
                <a:spcPts val="0"/>
              </a:spcAft>
              <a:buSzPts val="2800"/>
              <a:buChar char="●"/>
            </a:pPr>
            <a:r>
              <a:rPr lang="en-US" sz="2800"/>
              <a:t>Capacités</a:t>
            </a:r>
            <a:endParaRPr sz="2800"/>
          </a:p>
          <a:p>
            <a:pPr indent="0" lvl="0" marL="0" marR="0" rtl="0" algn="l">
              <a:lnSpc>
                <a:spcPct val="90000"/>
              </a:lnSpc>
              <a:spcBef>
                <a:spcPts val="1001"/>
              </a:spcBef>
              <a:spcAft>
                <a:spcPts val="0"/>
              </a:spcAft>
              <a:buNone/>
            </a:pPr>
            <a:r>
              <a:t/>
            </a:r>
            <a:endParaRPr sz="2800"/>
          </a:p>
          <a:p>
            <a:pPr indent="-406400" lvl="0" marL="457200" marR="0" rtl="0" algn="l">
              <a:lnSpc>
                <a:spcPct val="90000"/>
              </a:lnSpc>
              <a:spcBef>
                <a:spcPts val="1001"/>
              </a:spcBef>
              <a:spcAft>
                <a:spcPts val="0"/>
              </a:spcAft>
              <a:buSzPts val="2800"/>
              <a:buChar char="●"/>
            </a:pPr>
            <a:r>
              <a:rPr lang="en-US" sz="2800"/>
              <a:t>PCBDirectory</a:t>
            </a:r>
            <a:endParaRPr sz="2800"/>
          </a:p>
        </p:txBody>
      </p:sp>
      <p:pic>
        <p:nvPicPr>
          <p:cNvPr id="915" name="Google Shape;915;p63">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916" name="Google Shape;916;p63"/>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917" name="Google Shape;917;p63"/>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918" name="Google Shape;918;p63"/>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919" name="Google Shape;919;p63"/>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920" name="Google Shape;920;p63"/>
          <p:cNvPicPr preferRelativeResize="0"/>
          <p:nvPr/>
        </p:nvPicPr>
        <p:blipFill>
          <a:blip r:embed="rId5">
            <a:alphaModFix/>
          </a:blip>
          <a:stretch>
            <a:fillRect/>
          </a:stretch>
        </p:blipFill>
        <p:spPr>
          <a:xfrm>
            <a:off x="5942951" y="1231550"/>
            <a:ext cx="3063777" cy="1054675"/>
          </a:xfrm>
          <a:prstGeom prst="rect">
            <a:avLst/>
          </a:prstGeom>
          <a:noFill/>
          <a:ln>
            <a:noFill/>
          </a:ln>
        </p:spPr>
      </p:pic>
      <p:pic>
        <p:nvPicPr>
          <p:cNvPr id="921" name="Google Shape;921;p63"/>
          <p:cNvPicPr preferRelativeResize="0"/>
          <p:nvPr/>
        </p:nvPicPr>
        <p:blipFill>
          <a:blip r:embed="rId6">
            <a:alphaModFix/>
          </a:blip>
          <a:stretch>
            <a:fillRect/>
          </a:stretch>
        </p:blipFill>
        <p:spPr>
          <a:xfrm>
            <a:off x="9110230" y="1231550"/>
            <a:ext cx="2883820" cy="1054674"/>
          </a:xfrm>
          <a:prstGeom prst="rect">
            <a:avLst/>
          </a:prstGeom>
          <a:noFill/>
          <a:ln>
            <a:noFill/>
          </a:ln>
        </p:spPr>
      </p:pic>
      <p:pic>
        <p:nvPicPr>
          <p:cNvPr id="922" name="Google Shape;922;p63"/>
          <p:cNvPicPr preferRelativeResize="0"/>
          <p:nvPr/>
        </p:nvPicPr>
        <p:blipFill>
          <a:blip r:embed="rId7">
            <a:alphaModFix/>
          </a:blip>
          <a:stretch>
            <a:fillRect/>
          </a:stretch>
        </p:blipFill>
        <p:spPr>
          <a:xfrm>
            <a:off x="7064750" y="2286219"/>
            <a:ext cx="1087025" cy="1087025"/>
          </a:xfrm>
          <a:prstGeom prst="rect">
            <a:avLst/>
          </a:prstGeom>
          <a:noFill/>
          <a:ln>
            <a:noFill/>
          </a:ln>
        </p:spPr>
      </p:pic>
      <p:pic>
        <p:nvPicPr>
          <p:cNvPr id="923" name="Google Shape;923;p63"/>
          <p:cNvPicPr preferRelativeResize="0"/>
          <p:nvPr/>
        </p:nvPicPr>
        <p:blipFill>
          <a:blip r:embed="rId8">
            <a:alphaModFix/>
          </a:blip>
          <a:stretch>
            <a:fillRect/>
          </a:stretch>
        </p:blipFill>
        <p:spPr>
          <a:xfrm>
            <a:off x="8225725" y="2286638"/>
            <a:ext cx="2143124" cy="1086207"/>
          </a:xfrm>
          <a:prstGeom prst="rect">
            <a:avLst/>
          </a:prstGeom>
          <a:noFill/>
          <a:ln>
            <a:noFill/>
          </a:ln>
        </p:spPr>
      </p:pic>
      <p:pic>
        <p:nvPicPr>
          <p:cNvPr id="924" name="Google Shape;924;p63"/>
          <p:cNvPicPr preferRelativeResize="0"/>
          <p:nvPr/>
        </p:nvPicPr>
        <p:blipFill>
          <a:blip r:embed="rId9">
            <a:alphaModFix/>
          </a:blip>
          <a:stretch>
            <a:fillRect/>
          </a:stretch>
        </p:blipFill>
        <p:spPr>
          <a:xfrm>
            <a:off x="6494548" y="3569627"/>
            <a:ext cx="1503488" cy="1503488"/>
          </a:xfrm>
          <a:prstGeom prst="rect">
            <a:avLst/>
          </a:prstGeom>
          <a:noFill/>
          <a:ln>
            <a:noFill/>
          </a:ln>
        </p:spPr>
      </p:pic>
      <p:pic>
        <p:nvPicPr>
          <p:cNvPr id="925" name="Google Shape;925;p63"/>
          <p:cNvPicPr preferRelativeResize="0"/>
          <p:nvPr/>
        </p:nvPicPr>
        <p:blipFill>
          <a:blip r:embed="rId10">
            <a:alphaModFix/>
          </a:blip>
          <a:stretch>
            <a:fillRect/>
          </a:stretch>
        </p:blipFill>
        <p:spPr>
          <a:xfrm>
            <a:off x="10542025" y="2286225"/>
            <a:ext cx="1452025" cy="1452025"/>
          </a:xfrm>
          <a:prstGeom prst="rect">
            <a:avLst/>
          </a:prstGeom>
          <a:noFill/>
          <a:ln>
            <a:noFill/>
          </a:ln>
        </p:spPr>
      </p:pic>
      <p:pic>
        <p:nvPicPr>
          <p:cNvPr id="926" name="Google Shape;926;p63"/>
          <p:cNvPicPr preferRelativeResize="0"/>
          <p:nvPr/>
        </p:nvPicPr>
        <p:blipFill>
          <a:blip r:embed="rId11">
            <a:alphaModFix/>
          </a:blip>
          <a:stretch>
            <a:fillRect/>
          </a:stretch>
        </p:blipFill>
        <p:spPr>
          <a:xfrm>
            <a:off x="6021800" y="2329475"/>
            <a:ext cx="1042950" cy="1042950"/>
          </a:xfrm>
          <a:prstGeom prst="rect">
            <a:avLst/>
          </a:prstGeom>
          <a:noFill/>
          <a:ln>
            <a:noFill/>
          </a:ln>
        </p:spPr>
      </p:pic>
      <p:pic>
        <p:nvPicPr>
          <p:cNvPr id="927" name="Google Shape;927;p63"/>
          <p:cNvPicPr preferRelativeResize="0"/>
          <p:nvPr/>
        </p:nvPicPr>
        <p:blipFill>
          <a:blip r:embed="rId12">
            <a:alphaModFix/>
          </a:blip>
          <a:stretch>
            <a:fillRect/>
          </a:stretch>
        </p:blipFill>
        <p:spPr>
          <a:xfrm>
            <a:off x="9202950" y="3569638"/>
            <a:ext cx="1503475" cy="1503475"/>
          </a:xfrm>
          <a:prstGeom prst="rect">
            <a:avLst/>
          </a:prstGeom>
          <a:noFill/>
          <a:ln>
            <a:noFill/>
          </a:ln>
        </p:spPr>
      </p:pic>
      <p:pic>
        <p:nvPicPr>
          <p:cNvPr id="928" name="Google Shape;928;p63"/>
          <p:cNvPicPr preferRelativeResize="0"/>
          <p:nvPr/>
        </p:nvPicPr>
        <p:blipFill rotWithShape="1">
          <a:blip r:embed="rId13">
            <a:alphaModFix/>
          </a:blip>
          <a:srcRect b="33116" l="0" r="0" t="30488"/>
          <a:stretch/>
        </p:blipFill>
        <p:spPr>
          <a:xfrm>
            <a:off x="1549975" y="3738250"/>
            <a:ext cx="1905000" cy="693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64"/>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lang="en-US" sz="4400"/>
              <a:t>Qu’est-ce qui influence les coûts</a:t>
            </a:r>
            <a:endParaRPr b="0" i="0" sz="4400" u="none" cap="none" strike="noStrike">
              <a:solidFill>
                <a:srgbClr val="000000"/>
              </a:solidFill>
              <a:latin typeface="Arial"/>
              <a:ea typeface="Arial"/>
              <a:cs typeface="Arial"/>
              <a:sym typeface="Arial"/>
            </a:endParaRPr>
          </a:p>
        </p:txBody>
      </p:sp>
      <p:sp>
        <p:nvSpPr>
          <p:cNvPr id="934" name="Google Shape;934;p64"/>
          <p:cNvSpPr txBox="1"/>
          <p:nvPr>
            <p:ph idx="4294967295" type="body"/>
          </p:nvPr>
        </p:nvSpPr>
        <p:spPr>
          <a:xfrm>
            <a:off x="838080" y="1439640"/>
            <a:ext cx="10514100" cy="491550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1001"/>
              </a:spcBef>
              <a:spcAft>
                <a:spcPts val="0"/>
              </a:spcAft>
              <a:buSzPts val="2800"/>
              <a:buChar char="●"/>
            </a:pPr>
            <a:r>
              <a:rPr lang="en-US" sz="2800"/>
              <a:t>Maison de fabrication</a:t>
            </a:r>
            <a:endParaRPr sz="2800"/>
          </a:p>
          <a:p>
            <a:pPr indent="-406400" lvl="0" marL="457200" marR="0" rtl="0" algn="l">
              <a:lnSpc>
                <a:spcPct val="90000"/>
              </a:lnSpc>
              <a:spcBef>
                <a:spcPts val="0"/>
              </a:spcBef>
              <a:spcAft>
                <a:spcPts val="0"/>
              </a:spcAft>
              <a:buSzPts val="2800"/>
              <a:buChar char="●"/>
            </a:pPr>
            <a:r>
              <a:rPr lang="en-US" sz="2800"/>
              <a:t>Taille et dimensions du PCB</a:t>
            </a:r>
            <a:endParaRPr sz="2800"/>
          </a:p>
          <a:p>
            <a:pPr indent="-406400" lvl="0" marL="457200" marR="0" rtl="0" algn="l">
              <a:lnSpc>
                <a:spcPct val="90000"/>
              </a:lnSpc>
              <a:spcBef>
                <a:spcPts val="0"/>
              </a:spcBef>
              <a:spcAft>
                <a:spcPts val="0"/>
              </a:spcAft>
              <a:buSzPts val="2800"/>
              <a:buChar char="●"/>
            </a:pPr>
            <a:r>
              <a:rPr lang="en-US" sz="2800"/>
              <a:t># de couches</a:t>
            </a:r>
            <a:endParaRPr sz="2800"/>
          </a:p>
          <a:p>
            <a:pPr indent="-406400" lvl="0" marL="457200" marR="0" rtl="0" algn="l">
              <a:lnSpc>
                <a:spcPct val="90000"/>
              </a:lnSpc>
              <a:spcBef>
                <a:spcPts val="0"/>
              </a:spcBef>
              <a:spcAft>
                <a:spcPts val="0"/>
              </a:spcAft>
              <a:buSzPts val="2800"/>
              <a:buChar char="●"/>
            </a:pPr>
            <a:r>
              <a:rPr lang="en-US" sz="2800"/>
              <a:t>Matériaux</a:t>
            </a:r>
            <a:endParaRPr sz="2800"/>
          </a:p>
          <a:p>
            <a:pPr indent="-406400" lvl="0" marL="457200" marR="0" rtl="0" algn="l">
              <a:lnSpc>
                <a:spcPct val="90000"/>
              </a:lnSpc>
              <a:spcBef>
                <a:spcPts val="0"/>
              </a:spcBef>
              <a:spcAft>
                <a:spcPts val="0"/>
              </a:spcAft>
              <a:buSzPts val="2800"/>
              <a:buChar char="●"/>
            </a:pPr>
            <a:r>
              <a:rPr lang="en-US" sz="2800"/>
              <a:t>Finis de surfaces</a:t>
            </a:r>
            <a:endParaRPr sz="2800"/>
          </a:p>
          <a:p>
            <a:pPr indent="-406400" lvl="0" marL="457200" marR="0" rtl="0" algn="l">
              <a:lnSpc>
                <a:spcPct val="90000"/>
              </a:lnSpc>
              <a:spcBef>
                <a:spcPts val="0"/>
              </a:spcBef>
              <a:spcAft>
                <a:spcPts val="0"/>
              </a:spcAft>
              <a:buSzPts val="2800"/>
              <a:buChar char="●"/>
            </a:pPr>
            <a:r>
              <a:rPr lang="en-US" sz="2800"/>
              <a:t>Vias (taille, qté, vias spéciaux)</a:t>
            </a:r>
            <a:endParaRPr sz="2800"/>
          </a:p>
          <a:p>
            <a:pPr indent="-406400" lvl="0" marL="457200" marR="0" rtl="0" algn="l">
              <a:lnSpc>
                <a:spcPct val="90000"/>
              </a:lnSpc>
              <a:spcBef>
                <a:spcPts val="0"/>
              </a:spcBef>
              <a:spcAft>
                <a:spcPts val="0"/>
              </a:spcAft>
              <a:buSzPts val="2800"/>
              <a:buChar char="●"/>
            </a:pPr>
            <a:r>
              <a:rPr lang="en-US" sz="2800"/>
              <a:t>Contrôle d’impédance</a:t>
            </a:r>
            <a:endParaRPr sz="2800"/>
          </a:p>
          <a:p>
            <a:pPr indent="-406400" lvl="0" marL="457200" marR="0" rtl="0" algn="l">
              <a:lnSpc>
                <a:spcPct val="90000"/>
              </a:lnSpc>
              <a:spcBef>
                <a:spcPts val="0"/>
              </a:spcBef>
              <a:spcAft>
                <a:spcPts val="0"/>
              </a:spcAft>
              <a:buSzPts val="2800"/>
              <a:buChar char="●"/>
            </a:pPr>
            <a:r>
              <a:rPr lang="en-US" sz="2800"/>
              <a:t>Classes IPC et normes</a:t>
            </a:r>
            <a:endParaRPr sz="2800"/>
          </a:p>
          <a:p>
            <a:pPr indent="-406400" lvl="0" marL="457200" marR="0" rtl="0" algn="l">
              <a:lnSpc>
                <a:spcPct val="90000"/>
              </a:lnSpc>
              <a:spcBef>
                <a:spcPts val="0"/>
              </a:spcBef>
              <a:spcAft>
                <a:spcPts val="0"/>
              </a:spcAft>
              <a:buSzPts val="2800"/>
              <a:buChar char="●"/>
            </a:pPr>
            <a:r>
              <a:rPr lang="en-US" sz="2800"/>
              <a:t>Sortir du gabarit normal</a:t>
            </a:r>
            <a:endParaRPr sz="2800"/>
          </a:p>
          <a:p>
            <a:pPr indent="-406400" lvl="0" marL="457200" marR="0" rtl="0" algn="l">
              <a:lnSpc>
                <a:spcPct val="90000"/>
              </a:lnSpc>
              <a:spcBef>
                <a:spcPts val="0"/>
              </a:spcBef>
              <a:spcAft>
                <a:spcPts val="0"/>
              </a:spcAft>
              <a:buSzPts val="2800"/>
              <a:buChar char="●"/>
            </a:pPr>
            <a:r>
              <a:rPr lang="en-US" sz="2800"/>
              <a:t>Tolérances!</a:t>
            </a:r>
            <a:endParaRPr sz="2800"/>
          </a:p>
          <a:p>
            <a:pPr indent="-406400" lvl="0" marL="457200" marR="0" rtl="0" algn="l">
              <a:lnSpc>
                <a:spcPct val="90000"/>
              </a:lnSpc>
              <a:spcBef>
                <a:spcPts val="0"/>
              </a:spcBef>
              <a:spcAft>
                <a:spcPts val="0"/>
              </a:spcAft>
              <a:buSzPts val="2800"/>
              <a:buChar char="●"/>
            </a:pPr>
            <a:r>
              <a:rPr lang="en-US" sz="2800"/>
              <a:t>Panelisation</a:t>
            </a:r>
            <a:endParaRPr sz="2800"/>
          </a:p>
          <a:p>
            <a:pPr indent="-406400" lvl="0" marL="457200" marR="0" rtl="0" algn="l">
              <a:lnSpc>
                <a:spcPct val="90000"/>
              </a:lnSpc>
              <a:spcBef>
                <a:spcPts val="0"/>
              </a:spcBef>
              <a:spcAft>
                <a:spcPts val="0"/>
              </a:spcAft>
              <a:buSzPts val="2800"/>
              <a:buChar char="●"/>
            </a:pPr>
            <a:r>
              <a:rPr lang="en-US" sz="2800"/>
              <a:t>Features spéciales</a:t>
            </a:r>
            <a:endParaRPr sz="2800"/>
          </a:p>
        </p:txBody>
      </p:sp>
      <p:pic>
        <p:nvPicPr>
          <p:cNvPr id="935" name="Google Shape;935;p64">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936" name="Google Shape;936;p64"/>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sp>
        <p:nvSpPr>
          <p:cNvPr id="937" name="Google Shape;937;p64"/>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938" name="Google Shape;938;p64"/>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939" name="Google Shape;939;p64"/>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818"/>
        </a:solidFill>
      </p:bgPr>
    </p:bg>
    <p:spTree>
      <p:nvGrpSpPr>
        <p:cNvPr id="943" name="Shape 943"/>
        <p:cNvGrpSpPr/>
        <p:nvPr/>
      </p:nvGrpSpPr>
      <p:grpSpPr>
        <a:xfrm>
          <a:off x="0" y="0"/>
          <a:ext cx="0" cy="0"/>
          <a:chOff x="0" y="0"/>
          <a:chExt cx="0" cy="0"/>
        </a:xfrm>
      </p:grpSpPr>
      <p:sp>
        <p:nvSpPr>
          <p:cNvPr id="944" name="Google Shape;944;p65"/>
          <p:cNvSpPr txBox="1"/>
          <p:nvPr>
            <p:ph idx="4294967295" type="title"/>
          </p:nvPr>
        </p:nvSpPr>
        <p:spPr>
          <a:xfrm>
            <a:off x="357120" y="204840"/>
            <a:ext cx="10514100" cy="8763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F2F2F2"/>
              </a:buClr>
              <a:buSzPts val="4400"/>
              <a:buFont typeface="Arial"/>
              <a:buNone/>
            </a:pPr>
            <a:r>
              <a:rPr lang="en-US" sz="4400">
                <a:solidFill>
                  <a:srgbClr val="F2F2F2"/>
                </a:solidFill>
              </a:rPr>
              <a:t>Questions</a:t>
            </a:r>
            <a:endParaRPr b="0" i="0" sz="4400" u="none" cap="none" strike="noStrike">
              <a:solidFill>
                <a:srgbClr val="FFFFFF"/>
              </a:solidFill>
              <a:latin typeface="Arial"/>
              <a:ea typeface="Arial"/>
              <a:cs typeface="Arial"/>
              <a:sym typeface="Arial"/>
            </a:endParaRPr>
          </a:p>
        </p:txBody>
      </p:sp>
      <p:sp>
        <p:nvSpPr>
          <p:cNvPr id="945" name="Google Shape;945;p65"/>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946" name="Google Shape;946;p65"/>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947" name="Google Shape;947;p65"/>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id="948" name="Google Shape;948;p65"/>
          <p:cNvPicPr preferRelativeResize="0"/>
          <p:nvPr/>
        </p:nvPicPr>
        <p:blipFill rotWithShape="1">
          <a:blip r:embed="rId3">
            <a:alphaModFix/>
          </a:blip>
          <a:srcRect b="56824" l="69977" r="1508" t="3231"/>
          <a:stretch/>
        </p:blipFill>
        <p:spPr>
          <a:xfrm>
            <a:off x="6580275" y="1326086"/>
            <a:ext cx="4740265" cy="4286249"/>
          </a:xfrm>
          <a:prstGeom prst="rect">
            <a:avLst/>
          </a:prstGeom>
          <a:noFill/>
          <a:ln>
            <a:noFill/>
          </a:ln>
        </p:spPr>
      </p:pic>
      <p:pic>
        <p:nvPicPr>
          <p:cNvPr id="949" name="Google Shape;949;p65"/>
          <p:cNvPicPr preferRelativeResize="0"/>
          <p:nvPr/>
        </p:nvPicPr>
        <p:blipFill rotWithShape="1">
          <a:blip r:embed="rId4">
            <a:alphaModFix/>
          </a:blip>
          <a:srcRect b="40871" l="50680" r="2254" t="2605"/>
          <a:stretch/>
        </p:blipFill>
        <p:spPr>
          <a:xfrm>
            <a:off x="871450" y="1326100"/>
            <a:ext cx="5529025" cy="42862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818"/>
        </a:solidFill>
      </p:bgPr>
    </p:bg>
    <p:spTree>
      <p:nvGrpSpPr>
        <p:cNvPr id="953" name="Shape 953"/>
        <p:cNvGrpSpPr/>
        <p:nvPr/>
      </p:nvGrpSpPr>
      <p:grpSpPr>
        <a:xfrm>
          <a:off x="0" y="0"/>
          <a:ext cx="0" cy="0"/>
          <a:chOff x="0" y="0"/>
          <a:chExt cx="0" cy="0"/>
        </a:xfrm>
      </p:grpSpPr>
      <p:sp>
        <p:nvSpPr>
          <p:cNvPr id="954" name="Google Shape;954;p66"/>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955" name="Google Shape;955;p66"/>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956" name="Google Shape;956;p66"/>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pic>
        <p:nvPicPr>
          <p:cNvPr descr="You can watch this without ads on my streaming platform, Nebula! https://nebula.tv/videos/strange-parts-inside-a-huge-pcb-factory-in-china&#10;&#10;Today we're visiting JLCPCB (https://jlcpcb.com/e), one of the largest prototype PCB manufacturers in China. We're getting an exclusive factory tour of one of their newest printed circuit board factories in Huizhou, just outside of Shenzhen, to see the PCB manufacturing process step-by-step. Are you an electronics geek or a DIY enthusiast that loves soldering projects that's always wondered how to make that PCB? Today we're going to see how it's made!&#10;&#10;Thanks to JLCPCB for sponsoring this video!&#10;&#10;Share this video: https://youtu.be/ljOoGyCso8s&#10;Subscribe to the channel here: https://goo.gl/qeurxc&#10;&#10;Edited by auram - https://www.instagram.com/aurxm/&#10;&#10;Gear for this video:&#10;Main camera: http://amzn.to/2BfHqiW&#10;Main lens: http://amzn.to/2BAysJQ&#10;Other camera: https://amzn.to/2t1yKWi&#10;Microphone: http://amzn.to/2kNCqHg&#10;Wireless microphones: https://amzn.to/2t12jHJ&#10;Audio Recorder: https://amzn.to/2sXTEWt&#10;&#10;Facebook: http://facebook.com/strangepartscom&#10;Twitter: http://twitter.com/strangepartscom&#10;Instagram: http://instagram.com/strangeparts_com&#10;&#10;Music:&#10;&#10;Shlow Motion Pt. 2 - oomiee (Licensed through Epidemic Sound)&#10;Young Bones by Jake Maynard - Calaveras (Licensed through Art List)&#10;Water - Seamus Mcnamara (Licensed through Epidemic Sound)" id="957" name="Google Shape;957;p66" title="Inside a Huge PCB Factory">
            <a:hlinkClick r:id="rId3"/>
          </p:cNvPr>
          <p:cNvPicPr preferRelativeResize="0"/>
          <p:nvPr/>
        </p:nvPicPr>
        <p:blipFill>
          <a:blip r:embed="rId4">
            <a:alphaModFix/>
          </a:blip>
          <a:stretch>
            <a:fillRect/>
          </a:stretch>
        </p:blipFill>
        <p:spPr>
          <a:xfrm>
            <a:off x="0" y="0"/>
            <a:ext cx="12192000" cy="6857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descr="Gros plan de la carte de circuit imprimé" id="962" name="Google Shape;962;p67"/>
          <p:cNvPicPr preferRelativeResize="0"/>
          <p:nvPr/>
        </p:nvPicPr>
        <p:blipFill rotWithShape="1">
          <a:blip r:embed="rId3">
            <a:alphaModFix/>
          </a:blip>
          <a:srcRect b="3091" l="33992" r="2040" t="0"/>
          <a:stretch/>
        </p:blipFill>
        <p:spPr>
          <a:xfrm>
            <a:off x="5410080" y="0"/>
            <a:ext cx="6780242" cy="6856559"/>
          </a:xfrm>
          <a:prstGeom prst="rect">
            <a:avLst/>
          </a:prstGeom>
          <a:noFill/>
          <a:ln>
            <a:noFill/>
          </a:ln>
        </p:spPr>
      </p:pic>
      <p:grpSp>
        <p:nvGrpSpPr>
          <p:cNvPr id="963" name="Google Shape;963;p67"/>
          <p:cNvGrpSpPr/>
          <p:nvPr/>
        </p:nvGrpSpPr>
        <p:grpSpPr>
          <a:xfrm>
            <a:off x="0" y="0"/>
            <a:ext cx="5408700" cy="6856500"/>
            <a:chOff x="0" y="0"/>
            <a:chExt cx="5408700" cy="6856500"/>
          </a:xfrm>
        </p:grpSpPr>
        <p:sp>
          <p:nvSpPr>
            <p:cNvPr id="964" name="Google Shape;964;p67"/>
            <p:cNvSpPr/>
            <p:nvPr/>
          </p:nvSpPr>
          <p:spPr>
            <a:xfrm>
              <a:off x="0" y="0"/>
              <a:ext cx="5408700" cy="6856500"/>
            </a:xfrm>
            <a:prstGeom prst="rect">
              <a:avLst/>
            </a:prstGeom>
            <a:solidFill>
              <a:srgbClr val="52B030"/>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65" name="Google Shape;965;p67"/>
            <p:cNvSpPr/>
            <p:nvPr/>
          </p:nvSpPr>
          <p:spPr>
            <a:xfrm>
              <a:off x="786240" y="704160"/>
              <a:ext cx="3848100" cy="5448300"/>
            </a:xfrm>
            <a:prstGeom prst="rect">
              <a:avLst/>
            </a:prstGeom>
            <a:solidFill>
              <a:schemeClr val="lt1"/>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sp>
        <p:nvSpPr>
          <p:cNvPr id="966" name="Google Shape;966;p67"/>
          <p:cNvSpPr/>
          <p:nvPr/>
        </p:nvSpPr>
        <p:spPr>
          <a:xfrm>
            <a:off x="943885" y="1282545"/>
            <a:ext cx="3583200" cy="2028000"/>
          </a:xfrm>
          <a:prstGeom prst="rect">
            <a:avLst/>
          </a:prstGeom>
          <a:noFill/>
          <a:ln>
            <a:noFill/>
          </a:ln>
        </p:spPr>
        <p:txBody>
          <a:bodyPr anchorCtr="0" anchor="b" bIns="45000" lIns="90000" spcFirstLastPara="1" rIns="90000" wrap="square" tIns="45000">
            <a:noAutofit/>
          </a:bodyPr>
          <a:lstStyle/>
          <a:p>
            <a:pPr indent="0" lvl="0" marL="0" marR="0" rtl="0" algn="ctr">
              <a:lnSpc>
                <a:spcPct val="90000"/>
              </a:lnSpc>
              <a:spcBef>
                <a:spcPts val="0"/>
              </a:spcBef>
              <a:spcAft>
                <a:spcPts val="0"/>
              </a:spcAft>
              <a:buNone/>
            </a:pPr>
            <a:r>
              <a:rPr lang="en-US" sz="3200"/>
              <a:t>PPPPP01:</a:t>
            </a:r>
            <a:endParaRPr sz="3200"/>
          </a:p>
          <a:p>
            <a:pPr indent="0" lvl="0" marL="0" marR="0" rtl="0" algn="ctr">
              <a:lnSpc>
                <a:spcPct val="90000"/>
              </a:lnSpc>
              <a:spcBef>
                <a:spcPts val="0"/>
              </a:spcBef>
              <a:spcAft>
                <a:spcPts val="0"/>
              </a:spcAft>
              <a:buNone/>
            </a:pPr>
            <a:r>
              <a:rPr b="0" i="0" lang="en-US" sz="3200" u="none" cap="none" strike="noStrike">
                <a:solidFill>
                  <a:srgbClr val="000000"/>
                </a:solidFill>
                <a:latin typeface="Arial"/>
                <a:ea typeface="Arial"/>
                <a:cs typeface="Arial"/>
                <a:sym typeface="Arial"/>
              </a:rPr>
              <a:t>Comment est fabriqué un PCB</a:t>
            </a:r>
            <a:endParaRPr b="0" i="0" sz="32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None/>
            </a:pPr>
            <a:r>
              <a:t/>
            </a:r>
            <a:endParaRPr sz="3200"/>
          </a:p>
          <a:p>
            <a:pPr indent="0" lvl="0" marL="0" marR="0" rtl="0" algn="ctr">
              <a:lnSpc>
                <a:spcPct val="90000"/>
              </a:lnSpc>
              <a:spcBef>
                <a:spcPts val="0"/>
              </a:spcBef>
              <a:spcAft>
                <a:spcPts val="0"/>
              </a:spcAft>
              <a:buNone/>
            </a:pPr>
            <a:r>
              <a:rPr lang="en-US" sz="3200"/>
              <a:t>Merci</a:t>
            </a:r>
            <a:endParaRPr sz="3200"/>
          </a:p>
        </p:txBody>
      </p:sp>
      <p:sp>
        <p:nvSpPr>
          <p:cNvPr id="967" name="Google Shape;967;p67"/>
          <p:cNvSpPr/>
          <p:nvPr/>
        </p:nvSpPr>
        <p:spPr>
          <a:xfrm>
            <a:off x="777240" y="4863960"/>
            <a:ext cx="3848100" cy="814800"/>
          </a:xfrm>
          <a:prstGeom prst="rect">
            <a:avLst/>
          </a:prstGeom>
          <a:noFill/>
          <a:ln>
            <a:noFill/>
          </a:ln>
        </p:spPr>
        <p:txBody>
          <a:bodyPr anchorCtr="0" anchor="t" bIns="45000" lIns="90000" spcFirstLastPara="1" rIns="90000" wrap="square" tIns="45000">
            <a:noAutofit/>
          </a:bodyPr>
          <a:lstStyle/>
          <a:p>
            <a:pPr indent="0" lvl="0" marL="0" marR="0" rtl="0" algn="ctr">
              <a:lnSpc>
                <a:spcPct val="70001"/>
              </a:lnSpc>
              <a:spcBef>
                <a:spcPts val="0"/>
              </a:spcBef>
              <a:spcAft>
                <a:spcPts val="0"/>
              </a:spcAft>
              <a:buNone/>
            </a:pPr>
            <a:r>
              <a:rPr b="0" i="0" lang="en-US" sz="1400" u="none" cap="none" strike="noStrike">
                <a:solidFill>
                  <a:srgbClr val="000000"/>
                </a:solidFill>
                <a:latin typeface="Arial"/>
                <a:ea typeface="Arial"/>
                <a:cs typeface="Arial"/>
                <a:sym typeface="Arial"/>
              </a:rPr>
              <a:t>Présentation par :</a:t>
            </a:r>
            <a:endParaRPr b="0" i="0" sz="1400" u="none" cap="none" strike="noStrike">
              <a:solidFill>
                <a:srgbClr val="000000"/>
              </a:solidFill>
              <a:latin typeface="Arial"/>
              <a:ea typeface="Arial"/>
              <a:cs typeface="Arial"/>
              <a:sym typeface="Arial"/>
            </a:endParaRPr>
          </a:p>
          <a:p>
            <a:pPr indent="0" lvl="0" marL="0" marR="0" rtl="0" algn="ctr">
              <a:lnSpc>
                <a:spcPct val="70001"/>
              </a:lnSpc>
              <a:spcBef>
                <a:spcPts val="1001"/>
              </a:spcBef>
              <a:spcAft>
                <a:spcPts val="0"/>
              </a:spcAft>
              <a:buNone/>
            </a:pPr>
            <a:r>
              <a:rPr b="0" i="0" lang="en-US" sz="1400" u="none" cap="none" strike="noStrike">
                <a:solidFill>
                  <a:srgbClr val="000000"/>
                </a:solidFill>
                <a:latin typeface="Arial"/>
                <a:ea typeface="Arial"/>
                <a:cs typeface="Arial"/>
                <a:sym typeface="Arial"/>
              </a:rPr>
              <a:t>Pascal-Emmanuel Lachance</a:t>
            </a:r>
            <a:endParaRPr b="0" i="0" sz="1400" u="none" cap="none" strike="noStrike">
              <a:solidFill>
                <a:srgbClr val="000000"/>
              </a:solidFill>
              <a:latin typeface="Arial"/>
              <a:ea typeface="Arial"/>
              <a:cs typeface="Arial"/>
              <a:sym typeface="Arial"/>
            </a:endParaRPr>
          </a:p>
          <a:p>
            <a:pPr indent="0" lvl="0" marL="0" marR="0" rtl="0" algn="ctr">
              <a:lnSpc>
                <a:spcPct val="70001"/>
              </a:lnSpc>
              <a:spcBef>
                <a:spcPts val="1001"/>
              </a:spcBef>
              <a:spcAft>
                <a:spcPts val="0"/>
              </a:spcAft>
              <a:buNone/>
            </a:pPr>
            <a:r>
              <a:rPr b="0" i="0" lang="en-US" sz="1400" u="none" cap="none" strike="noStrike">
                <a:solidFill>
                  <a:srgbClr val="000000"/>
                </a:solidFill>
                <a:latin typeface="Arial"/>
                <a:ea typeface="Arial"/>
                <a:cs typeface="Arial"/>
                <a:sym typeface="Arial"/>
              </a:rPr>
              <a:t>Groupe technique C3I</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966"/>
                                        </p:tgtEl>
                                        <p:attrNameLst>
                                          <p:attrName>style.visibility</p:attrName>
                                        </p:attrNameLst>
                                      </p:cBhvr>
                                      <p:to>
                                        <p:strVal val="visible"/>
                                      </p:to>
                                    </p:set>
                                    <p:animEffect filter="fade" transition="in">
                                      <p:cBhvr>
                                        <p:cTn dur="700"/>
                                        <p:tgtEl>
                                          <p:spTgt spid="966"/>
                                        </p:tgtEl>
                                      </p:cBhvr>
                                    </p:animEffect>
                                  </p:childTnLst>
                                </p:cTn>
                              </p:par>
                              <p:par>
                                <p:cTn fill="hold" nodeType="withEffect" presetClass="entr" presetID="10" presetSubtype="0">
                                  <p:stCondLst>
                                    <p:cond delay="1500"/>
                                  </p:stCondLst>
                                  <p:childTnLst>
                                    <p:set>
                                      <p:cBhvr>
                                        <p:cTn dur="1" fill="hold">
                                          <p:stCondLst>
                                            <p:cond delay="0"/>
                                          </p:stCondLst>
                                        </p:cTn>
                                        <p:tgtEl>
                                          <p:spTgt spid="967">
                                            <p:txEl>
                                              <p:pRg end="0" st="0"/>
                                            </p:txEl>
                                          </p:spTgt>
                                        </p:tgtEl>
                                        <p:attrNameLst>
                                          <p:attrName>style.visibility</p:attrName>
                                        </p:attrNameLst>
                                      </p:cBhvr>
                                      <p:to>
                                        <p:strVal val="visible"/>
                                      </p:to>
                                    </p:set>
                                    <p:animEffect filter="fade" transition="in">
                                      <p:cBhvr>
                                        <p:cTn dur="700"/>
                                        <p:tgtEl>
                                          <p:spTgt spid="967">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67">
                                            <p:txEl>
                                              <p:pRg end="1" st="1"/>
                                            </p:txEl>
                                          </p:spTgt>
                                        </p:tgtEl>
                                        <p:attrNameLst>
                                          <p:attrName>style.visibility</p:attrName>
                                        </p:attrNameLst>
                                      </p:cBhvr>
                                      <p:to>
                                        <p:strVal val="visible"/>
                                      </p:to>
                                    </p:set>
                                    <p:animEffect filter="fade" transition="in">
                                      <p:cBhvr>
                                        <p:cTn dur="700"/>
                                        <p:tgtEl>
                                          <p:spTgt spid="967">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67">
                                            <p:txEl>
                                              <p:pRg end="2" st="2"/>
                                            </p:txEl>
                                          </p:spTgt>
                                        </p:tgtEl>
                                        <p:attrNameLst>
                                          <p:attrName>style.visibility</p:attrName>
                                        </p:attrNameLst>
                                      </p:cBhvr>
                                      <p:to>
                                        <p:strVal val="visible"/>
                                      </p:to>
                                    </p:set>
                                    <p:animEffect filter="fade" transition="in">
                                      <p:cBhvr>
                                        <p:cTn dur="700"/>
                                        <p:tgtEl>
                                          <p:spTgt spid="9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8"/>
          <p:cNvSpPr txBox="1"/>
          <p:nvPr>
            <p:ph idx="4294967295" type="title"/>
          </p:nvPr>
        </p:nvSpPr>
        <p:spPr>
          <a:xfrm>
            <a:off x="838080" y="180000"/>
            <a:ext cx="10514160" cy="132408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Cuivre</a:t>
            </a:r>
            <a:endParaRPr b="0" i="0" sz="4400" u="none" cap="none" strike="noStrike">
              <a:solidFill>
                <a:srgbClr val="000000"/>
              </a:solidFill>
              <a:latin typeface="Arial"/>
              <a:ea typeface="Arial"/>
              <a:cs typeface="Arial"/>
              <a:sym typeface="Arial"/>
            </a:endParaRPr>
          </a:p>
        </p:txBody>
      </p:sp>
      <p:sp>
        <p:nvSpPr>
          <p:cNvPr id="218" name="Google Shape;218;p18"/>
          <p:cNvSpPr txBox="1"/>
          <p:nvPr>
            <p:ph idx="4294967295" type="body"/>
          </p:nvPr>
        </p:nvSpPr>
        <p:spPr>
          <a:xfrm>
            <a:off x="838080" y="1439640"/>
            <a:ext cx="10514160" cy="491544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Appliqué en film</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Laminé sur le diélectrique</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Etché avec de l’acide</a:t>
            </a:r>
            <a:endParaRPr b="0" i="0" sz="2800" u="none" cap="none" strike="noStrike">
              <a:solidFill>
                <a:srgbClr val="000000"/>
              </a:solidFill>
              <a:latin typeface="Arial"/>
              <a:ea typeface="Arial"/>
              <a:cs typeface="Arial"/>
              <a:sym typeface="Arial"/>
            </a:endParaRPr>
          </a:p>
          <a:p>
            <a:pPr indent="0" lvl="0" marL="457200" marR="0" rtl="0" algn="l">
              <a:lnSpc>
                <a:spcPct val="90000"/>
              </a:lnSpc>
              <a:spcBef>
                <a:spcPts val="1001"/>
              </a:spcBef>
              <a:spcAft>
                <a:spcPts val="0"/>
              </a:spcAft>
              <a:buNone/>
            </a:pPr>
            <a:r>
              <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1001"/>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Épaisseur en onces</a:t>
            </a:r>
            <a:endParaRPr b="0" i="0" sz="2800" u="none" cap="none" strike="noStrike">
              <a:solidFill>
                <a:srgbClr val="000000"/>
              </a:solidFill>
              <a:latin typeface="Arial"/>
              <a:ea typeface="Arial"/>
              <a:cs typeface="Arial"/>
              <a:sym typeface="Arial"/>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1oz standard ~ 35µm</a:t>
            </a:r>
            <a:endParaRPr b="0" i="0" sz="2800" u="none" cap="none" strike="noStrike">
              <a:solidFill>
                <a:srgbClr val="000000"/>
              </a:solidFill>
              <a:latin typeface="Times New Roman"/>
              <a:ea typeface="Times New Roman"/>
              <a:cs typeface="Times New Roman"/>
              <a:sym typeface="Times New Roman"/>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0.5oz et 2oz</a:t>
            </a:r>
            <a:endParaRPr b="0" i="0" sz="2800" u="none" cap="none" strike="noStrike">
              <a:solidFill>
                <a:srgbClr val="000000"/>
              </a:solidFill>
              <a:latin typeface="Times New Roman"/>
              <a:ea typeface="Times New Roman"/>
              <a:cs typeface="Times New Roman"/>
              <a:sym typeface="Times New Roman"/>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Différence entre couches</a:t>
            </a:r>
            <a:endParaRPr b="0" i="0" sz="2800" u="none" cap="none" strike="noStrike">
              <a:solidFill>
                <a:srgbClr val="000000"/>
              </a:solidFill>
              <a:latin typeface="Times New Roman"/>
              <a:ea typeface="Times New Roman"/>
              <a:cs typeface="Times New Roman"/>
              <a:sym typeface="Times New Roman"/>
            </a:endParaRPr>
          </a:p>
          <a:p>
            <a:pPr indent="0" lvl="0" marL="457200" marR="0" rtl="0" algn="l">
              <a:lnSpc>
                <a:spcPct val="90000"/>
              </a:lnSpc>
              <a:spcBef>
                <a:spcPts val="1001"/>
              </a:spcBef>
              <a:spcAft>
                <a:spcPts val="0"/>
              </a:spcAft>
              <a:buNone/>
            </a:pPr>
            <a:r>
              <a:t/>
            </a:r>
            <a:endParaRPr b="0" i="0" sz="2800" u="none" cap="none" strike="noStrike">
              <a:solidFill>
                <a:srgbClr val="000000"/>
              </a:solidFill>
              <a:latin typeface="Arial"/>
              <a:ea typeface="Arial"/>
              <a:cs typeface="Arial"/>
              <a:sym typeface="Arial"/>
            </a:endParaRPr>
          </a:p>
        </p:txBody>
      </p:sp>
      <p:pic>
        <p:nvPicPr>
          <p:cNvPr id="219" name="Google Shape;219;p18">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220" name="Google Shape;220;p18"/>
          <p:cNvCxnSpPr/>
          <p:nvPr/>
        </p:nvCxnSpPr>
        <p:spPr>
          <a:xfrm>
            <a:off x="828000" y="1188000"/>
            <a:ext cx="10080000" cy="360"/>
          </a:xfrm>
          <a:prstGeom prst="straightConnector1">
            <a:avLst/>
          </a:prstGeom>
          <a:noFill/>
          <a:ln cap="flat" cmpd="sng" w="36000">
            <a:solidFill>
              <a:srgbClr val="158466"/>
            </a:solidFill>
            <a:prstDash val="solid"/>
            <a:round/>
            <a:headEnd len="sm" w="sm" type="none"/>
            <a:tailEnd len="sm" w="sm" type="none"/>
          </a:ln>
        </p:spPr>
      </p:cxnSp>
      <p:pic>
        <p:nvPicPr>
          <p:cNvPr id="221" name="Google Shape;221;p18"/>
          <p:cNvPicPr preferRelativeResize="0"/>
          <p:nvPr/>
        </p:nvPicPr>
        <p:blipFill rotWithShape="1">
          <a:blip r:embed="rId5">
            <a:alphaModFix/>
          </a:blip>
          <a:srcRect b="0" l="0" r="0" t="0"/>
          <a:stretch/>
        </p:blipFill>
        <p:spPr>
          <a:xfrm>
            <a:off x="6660000" y="1620000"/>
            <a:ext cx="5078880" cy="2856600"/>
          </a:xfrm>
          <a:prstGeom prst="rect">
            <a:avLst/>
          </a:prstGeom>
          <a:noFill/>
          <a:ln>
            <a:noFill/>
          </a:ln>
        </p:spPr>
      </p:pic>
      <p:sp>
        <p:nvSpPr>
          <p:cNvPr id="222" name="Google Shape;222;p18"/>
          <p:cNvSpPr/>
          <p:nvPr/>
        </p:nvSpPr>
        <p:spPr>
          <a:xfrm>
            <a:off x="6660000" y="4477320"/>
            <a:ext cx="5939280" cy="345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https://blog.epectec.com/plated-vs-non-plated-pcb-through-holes-in-pcb-designs</a:t>
            </a:r>
            <a:endParaRPr b="0" i="0" sz="900" u="none" cap="none" strike="noStrike">
              <a:solidFill>
                <a:srgbClr val="000000"/>
              </a:solidFill>
              <a:latin typeface="Arial"/>
              <a:ea typeface="Arial"/>
              <a:cs typeface="Arial"/>
              <a:sym typeface="Arial"/>
            </a:endParaRPr>
          </a:p>
        </p:txBody>
      </p:sp>
      <p:sp>
        <p:nvSpPr>
          <p:cNvPr id="223" name="Google Shape;223;p18"/>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224" name="Google Shape;224;p18"/>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225" name="Google Shape;225;p18"/>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9"/>
          <p:cNvSpPr txBox="1"/>
          <p:nvPr>
            <p:ph idx="4294967295" type="title"/>
          </p:nvPr>
        </p:nvSpPr>
        <p:spPr>
          <a:xfrm>
            <a:off x="838080" y="180000"/>
            <a:ext cx="10514160" cy="132408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Cuivre – Surface Finish</a:t>
            </a:r>
            <a:endParaRPr b="0" i="0" sz="4400" u="none" cap="none" strike="noStrike">
              <a:solidFill>
                <a:srgbClr val="000000"/>
              </a:solidFill>
              <a:latin typeface="Arial"/>
              <a:ea typeface="Arial"/>
              <a:cs typeface="Arial"/>
              <a:sym typeface="Arial"/>
            </a:endParaRPr>
          </a:p>
        </p:txBody>
      </p:sp>
      <p:sp>
        <p:nvSpPr>
          <p:cNvPr id="231" name="Google Shape;231;p19"/>
          <p:cNvSpPr txBox="1"/>
          <p:nvPr>
            <p:ph idx="4294967295" type="body"/>
          </p:nvPr>
        </p:nvSpPr>
        <p:spPr>
          <a:xfrm>
            <a:off x="838080" y="1439640"/>
            <a:ext cx="10514160" cy="4915440"/>
          </a:xfrm>
          <a:prstGeom prst="rect">
            <a:avLst/>
          </a:prstGeom>
          <a:noFill/>
          <a:ln>
            <a:noFill/>
          </a:ln>
        </p:spPr>
        <p:txBody>
          <a:bodyPr anchorCtr="0" anchor="t" bIns="45000" lIns="90000" spcFirstLastPara="1" rIns="90000" wrap="square" tIns="45000">
            <a:normAutofit lnSpcReduction="20000"/>
          </a:bodyPr>
          <a:lstStyle/>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Protège le cuivre</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Permet une meilleure soudure</a:t>
            </a:r>
            <a:endParaRPr b="0" i="0" sz="2800" u="none" cap="none" strike="noStrike">
              <a:solidFill>
                <a:srgbClr val="000000"/>
              </a:solidFill>
              <a:latin typeface="Arial"/>
              <a:ea typeface="Arial"/>
              <a:cs typeface="Arial"/>
              <a:sym typeface="Arial"/>
            </a:endParaRPr>
          </a:p>
          <a:p>
            <a:pPr indent="0" lvl="0" marL="457200" marR="0" rtl="0" algn="l">
              <a:lnSpc>
                <a:spcPct val="90000"/>
              </a:lnSpc>
              <a:spcBef>
                <a:spcPts val="1001"/>
              </a:spcBef>
              <a:spcAft>
                <a:spcPts val="0"/>
              </a:spcAft>
              <a:buNone/>
            </a:pPr>
            <a:r>
              <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1001"/>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HASL</a:t>
            </a:r>
            <a:endParaRPr b="0" i="0" sz="2800" u="none" cap="none" strike="noStrike">
              <a:solidFill>
                <a:srgbClr val="000000"/>
              </a:solidFill>
              <a:latin typeface="Arial"/>
              <a:ea typeface="Arial"/>
              <a:cs typeface="Arial"/>
              <a:sym typeface="Arial"/>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Bain d’étain en fusion</a:t>
            </a:r>
            <a:endParaRPr b="0" i="0" sz="2800" u="none" cap="none" strike="noStrike">
              <a:solidFill>
                <a:srgbClr val="000000"/>
              </a:solidFill>
              <a:latin typeface="Times New Roman"/>
              <a:ea typeface="Times New Roman"/>
              <a:cs typeface="Times New Roman"/>
              <a:sym typeface="Times New Roman"/>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Disponible sans plomb</a:t>
            </a:r>
            <a:endParaRPr b="0" i="0" sz="2800" u="none" cap="none" strike="noStrike">
              <a:solidFill>
                <a:srgbClr val="000000"/>
              </a:solidFill>
              <a:latin typeface="Times New Roman"/>
              <a:ea typeface="Times New Roman"/>
              <a:cs typeface="Times New Roman"/>
              <a:sym typeface="Times New Roman"/>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Cheap</a:t>
            </a:r>
            <a:endParaRPr b="0" i="0" sz="2800" u="none" cap="none" strike="noStrike">
              <a:solidFill>
                <a:srgbClr val="000000"/>
              </a:solidFill>
              <a:latin typeface="Times New Roman"/>
              <a:ea typeface="Times New Roman"/>
              <a:cs typeface="Times New Roman"/>
              <a:sym typeface="Times New Roman"/>
            </a:endParaRPr>
          </a:p>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ENIG</a:t>
            </a:r>
            <a:endParaRPr b="0" i="0" sz="2800" u="none" cap="none" strike="noStrike">
              <a:solidFill>
                <a:srgbClr val="000000"/>
              </a:solidFill>
              <a:latin typeface="Arial"/>
              <a:ea typeface="Arial"/>
              <a:cs typeface="Arial"/>
              <a:sym typeface="Arial"/>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Meilleur fini</a:t>
            </a:r>
            <a:endParaRPr b="0" i="0" sz="2800" u="none" cap="none" strike="noStrike">
              <a:solidFill>
                <a:srgbClr val="000000"/>
              </a:solidFill>
              <a:latin typeface="Times New Roman"/>
              <a:ea typeface="Times New Roman"/>
              <a:cs typeface="Times New Roman"/>
              <a:sym typeface="Times New Roman"/>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a:t>
            </a:r>
            <a:endParaRPr b="0" i="0" sz="2800" u="none" cap="none" strike="noStrike">
              <a:solidFill>
                <a:srgbClr val="000000"/>
              </a:solidFill>
              <a:latin typeface="Times New Roman"/>
              <a:ea typeface="Times New Roman"/>
              <a:cs typeface="Times New Roman"/>
              <a:sym typeface="Times New Roman"/>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ENEPIG</a:t>
            </a:r>
            <a:endParaRPr b="0" i="0" sz="2800" u="none" cap="none" strike="noStrike">
              <a:solidFill>
                <a:srgbClr val="000000"/>
              </a:solidFill>
              <a:latin typeface="Times New Roman"/>
              <a:ea typeface="Times New Roman"/>
              <a:cs typeface="Times New Roman"/>
              <a:sym typeface="Times New Roman"/>
            </a:endParaRPr>
          </a:p>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OSP</a:t>
            </a:r>
            <a:endParaRPr b="0" i="0" sz="2800" u="none" cap="none" strike="noStrike">
              <a:solidFill>
                <a:srgbClr val="000000"/>
              </a:solidFill>
              <a:latin typeface="Arial"/>
              <a:ea typeface="Arial"/>
              <a:cs typeface="Arial"/>
              <a:sym typeface="Arial"/>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Plus écologique</a:t>
            </a:r>
            <a:endParaRPr b="0" i="0" sz="2800" u="none" cap="none" strike="noStrike">
              <a:solidFill>
                <a:srgbClr val="000000"/>
              </a:solidFill>
              <a:latin typeface="Times New Roman"/>
              <a:ea typeface="Times New Roman"/>
              <a:cs typeface="Times New Roman"/>
              <a:sym typeface="Times New Roman"/>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Fini moyen</a:t>
            </a:r>
            <a:endParaRPr b="0" i="0" sz="2800" u="none" cap="none" strike="noStrike">
              <a:solidFill>
                <a:srgbClr val="000000"/>
              </a:solidFill>
              <a:latin typeface="Times New Roman"/>
              <a:ea typeface="Times New Roman"/>
              <a:cs typeface="Times New Roman"/>
              <a:sym typeface="Times New Roman"/>
            </a:endParaRPr>
          </a:p>
          <a:p>
            <a:pPr indent="-406400" lvl="1" marL="9144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a:t>
            </a:r>
            <a:endParaRPr b="0" i="0" sz="2800" u="none" cap="none" strike="noStrike">
              <a:solidFill>
                <a:srgbClr val="000000"/>
              </a:solidFill>
              <a:latin typeface="Arial"/>
              <a:ea typeface="Arial"/>
              <a:cs typeface="Arial"/>
              <a:sym typeface="Arial"/>
            </a:endParaRPr>
          </a:p>
        </p:txBody>
      </p:sp>
      <p:pic>
        <p:nvPicPr>
          <p:cNvPr id="232" name="Google Shape;232;p19">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233" name="Google Shape;233;p19"/>
          <p:cNvCxnSpPr/>
          <p:nvPr/>
        </p:nvCxnSpPr>
        <p:spPr>
          <a:xfrm>
            <a:off x="828000" y="1188000"/>
            <a:ext cx="10080000" cy="360"/>
          </a:xfrm>
          <a:prstGeom prst="straightConnector1">
            <a:avLst/>
          </a:prstGeom>
          <a:noFill/>
          <a:ln cap="flat" cmpd="sng" w="36000">
            <a:solidFill>
              <a:srgbClr val="158466"/>
            </a:solidFill>
            <a:prstDash val="solid"/>
            <a:round/>
            <a:headEnd len="sm" w="sm" type="none"/>
            <a:tailEnd len="sm" w="sm" type="none"/>
          </a:ln>
        </p:spPr>
      </p:cxnSp>
      <p:sp>
        <p:nvSpPr>
          <p:cNvPr id="234" name="Google Shape;234;p19"/>
          <p:cNvSpPr/>
          <p:nvPr/>
        </p:nvSpPr>
        <p:spPr>
          <a:xfrm>
            <a:off x="6300000" y="4918675"/>
            <a:ext cx="5939400" cy="345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https://blog.techdesign.com/5-types-pcb-surface-finishing/</a:t>
            </a:r>
            <a:endParaRPr b="0" i="0" sz="900" u="none" cap="none" strike="noStrike">
              <a:solidFill>
                <a:srgbClr val="000000"/>
              </a:solidFill>
              <a:latin typeface="Arial"/>
              <a:ea typeface="Arial"/>
              <a:cs typeface="Arial"/>
              <a:sym typeface="Arial"/>
            </a:endParaRPr>
          </a:p>
        </p:txBody>
      </p:sp>
      <p:pic>
        <p:nvPicPr>
          <p:cNvPr id="235" name="Google Shape;235;p19"/>
          <p:cNvPicPr preferRelativeResize="0"/>
          <p:nvPr/>
        </p:nvPicPr>
        <p:blipFill rotWithShape="1">
          <a:blip r:embed="rId5">
            <a:alphaModFix/>
          </a:blip>
          <a:srcRect b="0" l="0" r="0" t="0"/>
          <a:stretch/>
        </p:blipFill>
        <p:spPr>
          <a:xfrm>
            <a:off x="6300000" y="1439640"/>
            <a:ext cx="5219280" cy="3479040"/>
          </a:xfrm>
          <a:prstGeom prst="rect">
            <a:avLst/>
          </a:prstGeom>
          <a:noFill/>
          <a:ln>
            <a:noFill/>
          </a:ln>
        </p:spPr>
      </p:pic>
      <p:sp>
        <p:nvSpPr>
          <p:cNvPr id="236" name="Google Shape;236;p19"/>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237" name="Google Shape;237;p19"/>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238" name="Google Shape;238;p19"/>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0"/>
          <p:cNvPicPr preferRelativeResize="0"/>
          <p:nvPr/>
        </p:nvPicPr>
        <p:blipFill>
          <a:blip r:embed="rId3">
            <a:alphaModFix/>
          </a:blip>
          <a:stretch>
            <a:fillRect/>
          </a:stretch>
        </p:blipFill>
        <p:spPr>
          <a:xfrm>
            <a:off x="5688170" y="1918213"/>
            <a:ext cx="5664080" cy="4024163"/>
          </a:xfrm>
          <a:prstGeom prst="rect">
            <a:avLst/>
          </a:prstGeom>
          <a:noFill/>
          <a:ln>
            <a:noFill/>
          </a:ln>
        </p:spPr>
      </p:pic>
      <p:sp>
        <p:nvSpPr>
          <p:cNvPr id="244" name="Google Shape;244;p20"/>
          <p:cNvSpPr txBox="1"/>
          <p:nvPr>
            <p:ph idx="4294967295" type="body"/>
          </p:nvPr>
        </p:nvSpPr>
        <p:spPr>
          <a:xfrm>
            <a:off x="838080" y="1439640"/>
            <a:ext cx="10514160" cy="4915440"/>
          </a:xfrm>
          <a:prstGeom prst="rect">
            <a:avLst/>
          </a:prstGeom>
          <a:noFill/>
          <a:ln>
            <a:noFill/>
          </a:ln>
        </p:spPr>
        <p:txBody>
          <a:bodyPr anchorCtr="0" anchor="t" bIns="45000" lIns="90000" spcFirstLastPara="1" rIns="90000" wrap="square" tIns="45000">
            <a:normAutofit/>
          </a:bodyPr>
          <a:lstStyle/>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Isole électriquement et thermiquement le cuivre</a:t>
            </a:r>
            <a:endParaRPr b="0" i="0" sz="2800" u="none" cap="none" strike="noStrike">
              <a:solidFill>
                <a:srgbClr val="000000"/>
              </a:solidFill>
              <a:latin typeface="Arial"/>
              <a:ea typeface="Arial"/>
              <a:cs typeface="Arial"/>
              <a:sym typeface="Arial"/>
            </a:endParaRPr>
          </a:p>
          <a:p>
            <a:pPr indent="-406400" lvl="1" marL="914400" marR="0" rtl="0" algn="l">
              <a:lnSpc>
                <a:spcPct val="90000"/>
              </a:lnSpc>
              <a:spcBef>
                <a:spcPts val="0"/>
              </a:spcBef>
              <a:spcAft>
                <a:spcPts val="0"/>
              </a:spcAft>
              <a:buSzPts val="2800"/>
              <a:buChar char="○"/>
            </a:pPr>
            <a:r>
              <a:rPr lang="en-US" sz="2800"/>
              <a:t>Pas excellent isolant</a:t>
            </a:r>
            <a:endParaRPr sz="2800"/>
          </a:p>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Pour la soudure – Guide l’étain</a:t>
            </a:r>
            <a:endParaRPr b="0" i="0" sz="2800" u="none" cap="none" strike="noStrike">
              <a:solidFill>
                <a:srgbClr val="000000"/>
              </a:solidFill>
              <a:latin typeface="Arial"/>
              <a:ea typeface="Arial"/>
              <a:cs typeface="Arial"/>
              <a:sym typeface="Arial"/>
            </a:endParaRPr>
          </a:p>
          <a:p>
            <a:pPr indent="-406400" lvl="0" marL="4572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LPI vs Dry Film</a:t>
            </a:r>
            <a:endParaRPr b="0" i="0" sz="2800" u="none" cap="none" strike="noStrike">
              <a:solidFill>
                <a:srgbClr val="000000"/>
              </a:solidFill>
              <a:latin typeface="Arial"/>
              <a:ea typeface="Arial"/>
              <a:cs typeface="Arial"/>
              <a:sym typeface="Arial"/>
            </a:endParaRPr>
          </a:p>
        </p:txBody>
      </p:sp>
      <p:sp>
        <p:nvSpPr>
          <p:cNvPr id="245" name="Google Shape;245;p20"/>
          <p:cNvSpPr txBox="1"/>
          <p:nvPr>
            <p:ph idx="4294967295" type="title"/>
          </p:nvPr>
        </p:nvSpPr>
        <p:spPr>
          <a:xfrm>
            <a:off x="838080" y="180000"/>
            <a:ext cx="10514160" cy="132408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Soldermask</a:t>
            </a:r>
            <a:endParaRPr b="0" i="0" sz="4400" u="none" cap="none" strike="noStrike">
              <a:solidFill>
                <a:srgbClr val="000000"/>
              </a:solidFill>
              <a:latin typeface="Arial"/>
              <a:ea typeface="Arial"/>
              <a:cs typeface="Arial"/>
              <a:sym typeface="Arial"/>
            </a:endParaRPr>
          </a:p>
        </p:txBody>
      </p:sp>
      <p:pic>
        <p:nvPicPr>
          <p:cNvPr id="246" name="Google Shape;246;p20">
            <a:hlinkClick r:id="rId4"/>
          </p:cNvPr>
          <p:cNvPicPr preferRelativeResize="0"/>
          <p:nvPr/>
        </p:nvPicPr>
        <p:blipFill rotWithShape="1">
          <a:blip r:embed="rId5">
            <a:alphaModFix/>
          </a:blip>
          <a:srcRect b="0" l="0" r="0" t="0"/>
          <a:stretch/>
        </p:blipFill>
        <p:spPr>
          <a:xfrm>
            <a:off x="11880360" y="6546240"/>
            <a:ext cx="311400" cy="311400"/>
          </a:xfrm>
          <a:prstGeom prst="rect">
            <a:avLst/>
          </a:prstGeom>
          <a:noFill/>
          <a:ln>
            <a:noFill/>
          </a:ln>
        </p:spPr>
      </p:pic>
      <p:cxnSp>
        <p:nvCxnSpPr>
          <p:cNvPr id="247" name="Google Shape;247;p20"/>
          <p:cNvCxnSpPr/>
          <p:nvPr/>
        </p:nvCxnSpPr>
        <p:spPr>
          <a:xfrm>
            <a:off x="828000" y="1188000"/>
            <a:ext cx="10080000" cy="360"/>
          </a:xfrm>
          <a:prstGeom prst="straightConnector1">
            <a:avLst/>
          </a:prstGeom>
          <a:noFill/>
          <a:ln cap="flat" cmpd="sng" w="36000">
            <a:solidFill>
              <a:srgbClr val="158466"/>
            </a:solidFill>
            <a:prstDash val="solid"/>
            <a:round/>
            <a:headEnd len="sm" w="sm" type="none"/>
            <a:tailEnd len="sm" w="sm" type="none"/>
          </a:ln>
        </p:spPr>
      </p:cxnSp>
      <p:sp>
        <p:nvSpPr>
          <p:cNvPr id="248" name="Google Shape;248;p20"/>
          <p:cNvSpPr txBox="1"/>
          <p:nvPr>
            <p:ph idx="11" type="ftr"/>
          </p:nvPr>
        </p:nvSpPr>
        <p:spPr>
          <a:xfrm>
            <a:off x="4038480" y="6356520"/>
            <a:ext cx="411336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249" name="Google Shape;249;p20"/>
          <p:cNvSpPr txBox="1"/>
          <p:nvPr>
            <p:ph idx="12" type="sldNum"/>
          </p:nvPr>
        </p:nvSpPr>
        <p:spPr>
          <a:xfrm>
            <a:off x="8610480" y="6356520"/>
            <a:ext cx="274176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250" name="Google Shape;250;p20"/>
          <p:cNvSpPr txBox="1"/>
          <p:nvPr>
            <p:ph idx="10" type="dt"/>
          </p:nvPr>
        </p:nvSpPr>
        <p:spPr>
          <a:xfrm>
            <a:off x="838080" y="6356520"/>
            <a:ext cx="274176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
        <p:nvSpPr>
          <p:cNvPr id="251" name="Google Shape;251;p20"/>
          <p:cNvSpPr/>
          <p:nvPr/>
        </p:nvSpPr>
        <p:spPr>
          <a:xfrm>
            <a:off x="5688175" y="5692775"/>
            <a:ext cx="56640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https://www.pcbway.com/blog/Engineering_Technical/What_is_Solder_Mask_Bridge_and_Solder_Mask_Opening_on_a_PCB.html</a:t>
            </a:r>
            <a:endParaRPr b="0" i="0" sz="900" u="none" cap="none" strike="noStrike">
              <a:solidFill>
                <a:srgbClr val="000000"/>
              </a:solidFill>
              <a:latin typeface="Arial"/>
              <a:ea typeface="Arial"/>
              <a:cs typeface="Arial"/>
              <a:sym typeface="Arial"/>
            </a:endParaRPr>
          </a:p>
        </p:txBody>
      </p:sp>
      <p:pic>
        <p:nvPicPr>
          <p:cNvPr id="252" name="Google Shape;252;p20"/>
          <p:cNvPicPr preferRelativeResize="0"/>
          <p:nvPr/>
        </p:nvPicPr>
        <p:blipFill rotWithShape="1">
          <a:blip r:embed="rId6">
            <a:alphaModFix/>
          </a:blip>
          <a:srcRect b="12753" l="25940" r="27603" t="11962"/>
          <a:stretch/>
        </p:blipFill>
        <p:spPr>
          <a:xfrm>
            <a:off x="1417625" y="3103670"/>
            <a:ext cx="3293024" cy="3001801"/>
          </a:xfrm>
          <a:prstGeom prst="rect">
            <a:avLst/>
          </a:prstGeom>
          <a:noFill/>
          <a:ln>
            <a:noFill/>
          </a:ln>
        </p:spPr>
      </p:pic>
      <p:sp>
        <p:nvSpPr>
          <p:cNvPr id="253" name="Google Shape;253;p20"/>
          <p:cNvSpPr/>
          <p:nvPr/>
        </p:nvSpPr>
        <p:spPr>
          <a:xfrm>
            <a:off x="1417625" y="6105475"/>
            <a:ext cx="5664000" cy="24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900"/>
              <a:t>https://www.youtube.com/watch?v=3PSUh6gRJk8</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idx="4294967295" type="title"/>
          </p:nvPr>
        </p:nvSpPr>
        <p:spPr>
          <a:xfrm>
            <a:off x="838080" y="180000"/>
            <a:ext cx="10514100" cy="13242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Soldermask - Problèmes comm</a:t>
            </a:r>
            <a:r>
              <a:rPr lang="en-US" sz="4400"/>
              <a:t>uns</a:t>
            </a:r>
            <a:endParaRPr b="0" i="0" sz="4400" u="none" cap="none" strike="noStrike">
              <a:solidFill>
                <a:srgbClr val="000000"/>
              </a:solidFill>
              <a:latin typeface="Arial"/>
              <a:ea typeface="Arial"/>
              <a:cs typeface="Arial"/>
              <a:sym typeface="Arial"/>
            </a:endParaRPr>
          </a:p>
        </p:txBody>
      </p:sp>
      <p:pic>
        <p:nvPicPr>
          <p:cNvPr id="259" name="Google Shape;259;p21">
            <a:hlinkClick r:id="rId3"/>
          </p:cNvPr>
          <p:cNvPicPr preferRelativeResize="0"/>
          <p:nvPr/>
        </p:nvPicPr>
        <p:blipFill rotWithShape="1">
          <a:blip r:embed="rId4">
            <a:alphaModFix/>
          </a:blip>
          <a:srcRect b="0" l="0" r="0" t="0"/>
          <a:stretch/>
        </p:blipFill>
        <p:spPr>
          <a:xfrm>
            <a:off x="11880360" y="6546240"/>
            <a:ext cx="311400" cy="311400"/>
          </a:xfrm>
          <a:prstGeom prst="rect">
            <a:avLst/>
          </a:prstGeom>
          <a:noFill/>
          <a:ln>
            <a:noFill/>
          </a:ln>
        </p:spPr>
      </p:pic>
      <p:cxnSp>
        <p:nvCxnSpPr>
          <p:cNvPr id="260" name="Google Shape;260;p21"/>
          <p:cNvCxnSpPr/>
          <p:nvPr/>
        </p:nvCxnSpPr>
        <p:spPr>
          <a:xfrm>
            <a:off x="828000" y="1188000"/>
            <a:ext cx="10080000" cy="300"/>
          </a:xfrm>
          <a:prstGeom prst="straightConnector1">
            <a:avLst/>
          </a:prstGeom>
          <a:noFill/>
          <a:ln cap="flat" cmpd="sng" w="36000">
            <a:solidFill>
              <a:srgbClr val="158466"/>
            </a:solidFill>
            <a:prstDash val="solid"/>
            <a:round/>
            <a:headEnd len="sm" w="sm" type="none"/>
            <a:tailEnd len="sm" w="sm" type="none"/>
          </a:ln>
        </p:spPr>
      </p:cxnSp>
      <p:pic>
        <p:nvPicPr>
          <p:cNvPr id="261" name="Google Shape;261;p21"/>
          <p:cNvPicPr preferRelativeResize="0"/>
          <p:nvPr/>
        </p:nvPicPr>
        <p:blipFill rotWithShape="1">
          <a:blip r:embed="rId5">
            <a:alphaModFix/>
          </a:blip>
          <a:srcRect b="0" l="0" r="0" t="0"/>
          <a:stretch/>
        </p:blipFill>
        <p:spPr>
          <a:xfrm>
            <a:off x="1620000" y="3600000"/>
            <a:ext cx="2171880" cy="1979280"/>
          </a:xfrm>
          <a:prstGeom prst="rect">
            <a:avLst/>
          </a:prstGeom>
          <a:noFill/>
          <a:ln>
            <a:noFill/>
          </a:ln>
        </p:spPr>
      </p:pic>
      <p:sp>
        <p:nvSpPr>
          <p:cNvPr id="262" name="Google Shape;262;p21"/>
          <p:cNvSpPr/>
          <p:nvPr/>
        </p:nvSpPr>
        <p:spPr>
          <a:xfrm>
            <a:off x="1493275" y="5580000"/>
            <a:ext cx="2286000" cy="602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https://www.allaboutcircuits.com/technical-articles/a-solder-bridge-to-nowhere-what-is-a-solder-bridge-how-to-prevent/</a:t>
            </a:r>
            <a:endParaRPr b="0" i="0" sz="900" u="none" cap="none" strike="noStrike">
              <a:solidFill>
                <a:srgbClr val="000000"/>
              </a:solidFill>
              <a:latin typeface="Arial"/>
              <a:ea typeface="Arial"/>
              <a:cs typeface="Arial"/>
              <a:sym typeface="Arial"/>
            </a:endParaRPr>
          </a:p>
        </p:txBody>
      </p:sp>
      <p:pic>
        <p:nvPicPr>
          <p:cNvPr id="263" name="Google Shape;263;p21"/>
          <p:cNvPicPr preferRelativeResize="0"/>
          <p:nvPr/>
        </p:nvPicPr>
        <p:blipFill rotWithShape="1">
          <a:blip r:embed="rId6">
            <a:alphaModFix/>
          </a:blip>
          <a:srcRect b="0" l="0" r="0" t="0"/>
          <a:stretch/>
        </p:blipFill>
        <p:spPr>
          <a:xfrm>
            <a:off x="4411440" y="3600000"/>
            <a:ext cx="2427840" cy="1979280"/>
          </a:xfrm>
          <a:prstGeom prst="rect">
            <a:avLst/>
          </a:prstGeom>
          <a:noFill/>
          <a:ln>
            <a:noFill/>
          </a:ln>
        </p:spPr>
      </p:pic>
      <p:sp>
        <p:nvSpPr>
          <p:cNvPr id="264" name="Google Shape;264;p21"/>
          <p:cNvSpPr/>
          <p:nvPr/>
        </p:nvSpPr>
        <p:spPr>
          <a:xfrm>
            <a:off x="2057400" y="3142800"/>
            <a:ext cx="2286000" cy="457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Solder Bridge</a:t>
            </a:r>
            <a:endParaRPr b="0" i="0" sz="1800" u="none" cap="none" strike="noStrike">
              <a:solidFill>
                <a:srgbClr val="000000"/>
              </a:solidFill>
              <a:latin typeface="Arial"/>
              <a:ea typeface="Arial"/>
              <a:cs typeface="Arial"/>
              <a:sym typeface="Arial"/>
            </a:endParaRPr>
          </a:p>
        </p:txBody>
      </p:sp>
      <p:sp>
        <p:nvSpPr>
          <p:cNvPr id="265" name="Google Shape;265;p21"/>
          <p:cNvSpPr/>
          <p:nvPr/>
        </p:nvSpPr>
        <p:spPr>
          <a:xfrm>
            <a:off x="4500000" y="5580000"/>
            <a:ext cx="2159400" cy="474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https://www.allpcb.com/soldermask/soldermask_registration.html</a:t>
            </a:r>
            <a:endParaRPr b="0" i="0" sz="900" u="none" cap="none" strike="noStrike">
              <a:solidFill>
                <a:srgbClr val="000000"/>
              </a:solidFill>
              <a:latin typeface="Arial"/>
              <a:ea typeface="Arial"/>
              <a:cs typeface="Arial"/>
              <a:sym typeface="Arial"/>
            </a:endParaRPr>
          </a:p>
        </p:txBody>
      </p:sp>
      <p:sp>
        <p:nvSpPr>
          <p:cNvPr id="266" name="Google Shape;266;p21"/>
          <p:cNvSpPr/>
          <p:nvPr/>
        </p:nvSpPr>
        <p:spPr>
          <a:xfrm>
            <a:off x="4737960" y="3198600"/>
            <a:ext cx="1891500" cy="345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Misregistration</a:t>
            </a:r>
            <a:endParaRPr b="0" i="0" sz="1800" u="none" cap="none" strike="noStrike">
              <a:solidFill>
                <a:srgbClr val="000000"/>
              </a:solidFill>
              <a:latin typeface="Arial"/>
              <a:ea typeface="Arial"/>
              <a:cs typeface="Arial"/>
              <a:sym typeface="Arial"/>
            </a:endParaRPr>
          </a:p>
        </p:txBody>
      </p:sp>
      <p:pic>
        <p:nvPicPr>
          <p:cNvPr id="267" name="Google Shape;267;p21"/>
          <p:cNvPicPr preferRelativeResize="0"/>
          <p:nvPr/>
        </p:nvPicPr>
        <p:blipFill rotWithShape="1">
          <a:blip r:embed="rId7">
            <a:alphaModFix/>
          </a:blip>
          <a:srcRect b="0" l="0" r="0" t="0"/>
          <a:stretch/>
        </p:blipFill>
        <p:spPr>
          <a:xfrm>
            <a:off x="7380000" y="3600000"/>
            <a:ext cx="4365359" cy="1979280"/>
          </a:xfrm>
          <a:prstGeom prst="rect">
            <a:avLst/>
          </a:prstGeom>
          <a:noFill/>
          <a:ln>
            <a:noFill/>
          </a:ln>
        </p:spPr>
      </p:pic>
      <p:sp>
        <p:nvSpPr>
          <p:cNvPr id="268" name="Google Shape;268;p21"/>
          <p:cNvSpPr/>
          <p:nvPr/>
        </p:nvSpPr>
        <p:spPr>
          <a:xfrm>
            <a:off x="8686800" y="3198600"/>
            <a:ext cx="2286000" cy="345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Solder Escape</a:t>
            </a:r>
            <a:endParaRPr b="0" i="0" sz="1800" u="none" cap="none" strike="noStrike">
              <a:solidFill>
                <a:srgbClr val="000000"/>
              </a:solidFill>
              <a:latin typeface="Arial"/>
              <a:ea typeface="Arial"/>
              <a:cs typeface="Arial"/>
              <a:sym typeface="Arial"/>
            </a:endParaRPr>
          </a:p>
        </p:txBody>
      </p:sp>
      <p:sp>
        <p:nvSpPr>
          <p:cNvPr id="269" name="Google Shape;269;p21"/>
          <p:cNvSpPr/>
          <p:nvPr/>
        </p:nvSpPr>
        <p:spPr>
          <a:xfrm>
            <a:off x="7380000" y="5580000"/>
            <a:ext cx="4319400" cy="474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https://www.eurocircuits.com/pcb-assembly-guidelines/solder-escape-wick/</a:t>
            </a:r>
            <a:endParaRPr b="0" i="0" sz="900" u="none" cap="none" strike="noStrike">
              <a:solidFill>
                <a:srgbClr val="000000"/>
              </a:solidFill>
              <a:latin typeface="Arial"/>
              <a:ea typeface="Arial"/>
              <a:cs typeface="Arial"/>
              <a:sym typeface="Arial"/>
            </a:endParaRPr>
          </a:p>
        </p:txBody>
      </p:sp>
      <p:sp>
        <p:nvSpPr>
          <p:cNvPr id="270" name="Google Shape;270;p21"/>
          <p:cNvSpPr txBox="1"/>
          <p:nvPr>
            <p:ph idx="11" type="ftr"/>
          </p:nvPr>
        </p:nvSpPr>
        <p:spPr>
          <a:xfrm>
            <a:off x="4038480" y="6356520"/>
            <a:ext cx="4113300" cy="363600"/>
          </a:xfrm>
          <a:prstGeom prst="rect">
            <a:avLst/>
          </a:prstGeom>
          <a:noFill/>
          <a:ln>
            <a:noFill/>
          </a:ln>
        </p:spPr>
        <p:txBody>
          <a:bodyPr anchorCtr="0" anchor="ctr" bIns="45000" lIns="90000" spcFirstLastPara="1" rIns="90000" wrap="square" tIns="45000">
            <a:noAutofit/>
          </a:bodyPr>
          <a:lstStyle/>
          <a:p>
            <a:pPr indent="0" lvl="0" marL="0" rtl="0" algn="ctr">
              <a:lnSpc>
                <a:spcPct val="100000"/>
              </a:lnSpc>
              <a:spcBef>
                <a:spcPts val="0"/>
              </a:spcBef>
              <a:spcAft>
                <a:spcPts val="0"/>
              </a:spcAft>
              <a:buClr>
                <a:srgbClr val="787878"/>
              </a:buClr>
              <a:buSzPts val="1200"/>
              <a:buFont typeface="Arial"/>
              <a:buNone/>
            </a:pPr>
            <a:r>
              <a:rPr b="0" lang="en-US" sz="1200" u="none" strike="noStrike">
                <a:solidFill>
                  <a:srgbClr val="787878"/>
                </a:solidFill>
                <a:latin typeface="Arial"/>
                <a:ea typeface="Arial"/>
                <a:cs typeface="Arial"/>
                <a:sym typeface="Arial"/>
              </a:rPr>
              <a:t>C3I - Pascal-Emmanuel Lachance</a:t>
            </a:r>
            <a:endParaRPr/>
          </a:p>
        </p:txBody>
      </p:sp>
      <p:sp>
        <p:nvSpPr>
          <p:cNvPr id="271" name="Google Shape;271;p21"/>
          <p:cNvSpPr txBox="1"/>
          <p:nvPr>
            <p:ph idx="12" type="sldNum"/>
          </p:nvPr>
        </p:nvSpPr>
        <p:spPr>
          <a:xfrm>
            <a:off x="8610480" y="6356520"/>
            <a:ext cx="2741700" cy="363600"/>
          </a:xfrm>
          <a:prstGeom prst="rect">
            <a:avLst/>
          </a:prstGeom>
          <a:noFill/>
          <a:ln>
            <a:noFill/>
          </a:ln>
        </p:spPr>
        <p:txBody>
          <a:bodyPr anchorCtr="0" anchor="ctr" bIns="45000" lIns="90000" spcFirstLastPara="1" rIns="90000" wrap="square" tIns="45000">
            <a:noAutofit/>
          </a:bodyPr>
          <a:lstStyle/>
          <a:p>
            <a:pPr indent="0" lvl="0" marL="0" rtl="0" algn="r">
              <a:lnSpc>
                <a:spcPct val="100000"/>
              </a:lnSpc>
              <a:spcBef>
                <a:spcPts val="0"/>
              </a:spcBef>
              <a:spcAft>
                <a:spcPts val="0"/>
              </a:spcAft>
              <a:buClr>
                <a:srgbClr val="787878"/>
              </a:buClr>
              <a:buSzPts val="1200"/>
              <a:buFont typeface="Arial"/>
              <a:buNone/>
            </a:pPr>
            <a:fld id="{00000000-1234-1234-1234-123412341234}" type="slidenum">
              <a:rPr b="0" lang="en-US" sz="1200" u="none" strike="noStrike">
                <a:solidFill>
                  <a:srgbClr val="787878"/>
                </a:solidFill>
                <a:latin typeface="Arial"/>
                <a:ea typeface="Arial"/>
                <a:cs typeface="Arial"/>
                <a:sym typeface="Arial"/>
              </a:rPr>
              <a:t>‹#›</a:t>
            </a:fld>
            <a:endParaRPr/>
          </a:p>
        </p:txBody>
      </p:sp>
      <p:sp>
        <p:nvSpPr>
          <p:cNvPr id="272" name="Google Shape;272;p21"/>
          <p:cNvSpPr txBox="1"/>
          <p:nvPr>
            <p:ph idx="10" type="dt"/>
          </p:nvPr>
        </p:nvSpPr>
        <p:spPr>
          <a:xfrm>
            <a:off x="838080" y="6356520"/>
            <a:ext cx="2741700" cy="363600"/>
          </a:xfrm>
          <a:prstGeom prst="rect">
            <a:avLst/>
          </a:prstGeom>
          <a:noFill/>
          <a:ln>
            <a:noFill/>
          </a:ln>
        </p:spPr>
        <p:txBody>
          <a:bodyPr anchorCtr="0" anchor="ctr" bIns="45000" lIns="90000" spcFirstLastPara="1" rIns="90000" wrap="square" tIns="45000">
            <a:noAutofit/>
          </a:bodyPr>
          <a:lstStyle/>
          <a:p>
            <a:pPr indent="0" lvl="0" marL="0" rtl="0" algn="l">
              <a:spcBef>
                <a:spcPts val="0"/>
              </a:spcBef>
              <a:spcAft>
                <a:spcPts val="0"/>
              </a:spcAft>
              <a:buClr>
                <a:srgbClr val="000000"/>
              </a:buClr>
              <a:buSzPts val="1400"/>
              <a:buFont typeface="Times New Roman"/>
              <a:buNone/>
            </a:pPr>
            <a:r>
              <a:rPr lang="en-US"/>
              <a:t>02/21/2025</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3A7D22"/>
      </a:accent1>
      <a:accent2>
        <a:srgbClr val="8ED873"/>
      </a:accent2>
      <a:accent3>
        <a:srgbClr val="D9F2D0"/>
      </a:accent3>
      <a:accent4>
        <a:srgbClr val="0B769F"/>
      </a:accent4>
      <a:accent5>
        <a:srgbClr val="60CBF3"/>
      </a:accent5>
      <a:accent6>
        <a:srgbClr val="CAEDFB"/>
      </a:accent6>
      <a:hlink>
        <a:srgbClr val="00B050"/>
      </a:hlink>
      <a:folHlink>
        <a:srgbClr val="92D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3A7D22"/>
      </a:accent1>
      <a:accent2>
        <a:srgbClr val="8ED873"/>
      </a:accent2>
      <a:accent3>
        <a:srgbClr val="D9F2D0"/>
      </a:accent3>
      <a:accent4>
        <a:srgbClr val="0B769F"/>
      </a:accent4>
      <a:accent5>
        <a:srgbClr val="60CBF3"/>
      </a:accent5>
      <a:accent6>
        <a:srgbClr val="CAEDFB"/>
      </a:accent6>
      <a:hlink>
        <a:srgbClr val="00B050"/>
      </a:hlink>
      <a:folHlink>
        <a:srgbClr val="92D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